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7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Roboto" panose="020000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EnMRNl2hFZ5ROmSL0hHAnkifoZ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458E02-A962-4314-B3EC-5076AF44EB16}">
  <a:tblStyle styleId="{66458E02-A962-4314-B3EC-5076AF44EB1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3C58F12-96D7-49CE-8926-802933D7C7A1}" styleName="Table_1">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b="off" i="off"/>
      <a:tcStyle>
        <a:tcBdr/>
        <a:fill>
          <a:solidFill>
            <a:srgbClr val="CAD1D8"/>
          </a:solidFill>
        </a:fill>
      </a:tcStyle>
    </a:band1H>
    <a:band2H>
      <a:tcTxStyle b="off" i="off"/>
      <a:tcStyle>
        <a:tcBdr/>
      </a:tcStyle>
    </a:band2H>
    <a:band1V>
      <a:tcTxStyle b="off" i="off"/>
      <a:tcStyle>
        <a:tcBdr/>
        <a:fill>
          <a:solidFill>
            <a:srgbClr val="CAD1D8"/>
          </a:solidFill>
        </a:fill>
      </a:tcStyle>
    </a:band1V>
    <a:band2V>
      <a:tcTxStyle b="off" i="off"/>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2" d="100"/>
          <a:sy n="102" d="100"/>
        </p:scale>
        <p:origin x="72"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r>
              <a:rPr lang="en-US"/>
              <a:t> Good morning everyone -  We are so thrilled to be here</a:t>
            </a:r>
            <a:endParaRPr/>
          </a:p>
          <a:p>
            <a:pPr marL="0" lvl="0" indent="0" algn="l" rtl="0">
              <a:lnSpc>
                <a:spcPct val="100000"/>
              </a:lnSpc>
              <a:spcBef>
                <a:spcPts val="0"/>
              </a:spcBef>
              <a:spcAft>
                <a:spcPts val="0"/>
              </a:spcAft>
              <a:buSzPts val="1400"/>
              <a:buNone/>
            </a:pPr>
            <a:r>
              <a:rPr lang="en-US"/>
              <a:t>Thank you all for coming and thank you especially to the New Jersey Policy Lab who not only funded this project, but who supported us throughout, including organizing this meeting.  We are so grateful to Liz Cooner and Megan McCue for all of your efforts.  I am Drew Gitomer from Rutgers University - and I’ll be presenting today along with Rachel Garver from Montclair State University and Emily Hodge from Virginia Commonwealth University.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Today, we’d like to share with you our study of a major policy change that occurred in teacher education, the elimination of an assessment used for licensure of all teacher candidates in New Jersey, the Educative Teacher Performance Assessment, commonly known as the edTPA.  As we review this work, we will attempt to identify some key policy issues with the hope that we will have a lively discussion with all of you.</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63" name="Google Shape;6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short story of what happened is that, in 2016, New Jersey began requiring all teacher education candidates to take a standardized performance assessment in order to become certified to teach in New Jersey schools.  In 2022, that requirement was eliminated.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Now, changing teacher licensure assessment requirements has been rather commonplace in New Jersey and in states across  the country.  But, this change was a much bigger deal than the traditional requirement changes we have seen in the past.  This change involved shifting political interests and authority, rethinking educational accountability,  transforming roles and responsibilities for teacher education programs and the state department, and ultimately changing what candidates experienced in their teacher education programs.  Today we’d like to explore that larger story.</a:t>
            </a:r>
            <a:endParaRPr/>
          </a:p>
        </p:txBody>
      </p:sp>
      <p:sp>
        <p:nvSpPr>
          <p:cNvPr id="79" name="Google Shape;7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Let’s start with how this project came to be.  I had become very interested in the edTPA as someone who studies teacher assessment and education.  And so, when the efforts to change edTPA requirements were making its way through the legislature and the governor’s office, I met with Liz Cooner and suggested this would be a really great opportunity to see how teacher education programs would respond to such a big anticipated policy change.  Often we study policy changes retrospectively, but we would now have an opportunity to study policy formation and implementation in real-time.  I put in a proposal and said that I’d focus on interviewing programs so that we could understand what they were doing.</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Policy Lab liked the proposal but felt that I should find another researcher to interview the Rutgers program in order to avoid any conflict of interest.  So, I started looking around at all New Jersey institutions and identified Emily Hodge at Montclair State, who was doing really interesting policy work with respect to educational standards, accountability and the role of states in these contexts.   Her work was so interesting that I thought, rather than having someone just help with some interviews, the project could really benefit from a good research collaborator.  So I reached out and not only did she agree, she said I have another colleague who might really be helpful.  That was Rachel Garver, who was also at Montclair State and has focused her work on the intersection of educational policy and its relationship to issues of equitable education for all students.  And so we started what became a really stimulating and fun collaboration.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And so that nudge from Liz and the Policy Lab reviewers got us to where we are today and I couldn’t be more pleased..</a:t>
            </a:r>
            <a:endParaRPr/>
          </a:p>
          <a:p>
            <a:pPr marL="0" lvl="0" indent="0" algn="l" rtl="0">
              <a:lnSpc>
                <a:spcPct val="100000"/>
              </a:lnSpc>
              <a:spcBef>
                <a:spcPts val="0"/>
              </a:spcBef>
              <a:spcAft>
                <a:spcPts val="0"/>
              </a:spcAft>
              <a:buSzPts val="1400"/>
              <a:buNone/>
            </a:pPr>
            <a:endParaRPr/>
          </a:p>
        </p:txBody>
      </p:sp>
      <p:sp>
        <p:nvSpPr>
          <p:cNvPr id="93" name="Google Shape;9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As part of the larger educational accountability movement, one that placed a heavy reliance on standardized testing, a major focus of policymakers was placed on teacher education.  In this case, leaders in teacher education sought to be proactive and drive part of this effort.  Linda Darling-Hammond quoted here, was at Stanford University and  led the development of the Performance Assessment of California Teachers, which was the direct forerunner of edTPA.  At the heart of this work is the assertion that existing licensure tests, primarily multiple choice-tests of content knowledge, did not capture the essence of teaching quality.  Thus, the push was for performance assessments that examined how well teachers could plan their lessons, conduct instruction and assess their students.  Further, all of this work required teacher candidates to provide detailed written explanations and analysis of their practice.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As the edTPA was being developed, administering and scoring the assessments was the responsibility of participating teacher institutions.</a:t>
            </a:r>
            <a:endParaRPr/>
          </a:p>
        </p:txBody>
      </p:sp>
      <p:sp>
        <p:nvSpPr>
          <p:cNvPr id="107" name="Google Shape;10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Let’s take a look at the basic structure and requirements of the </a:t>
            </a:r>
            <a:r>
              <a:rPr lang="en-US" dirty="0" err="1"/>
              <a:t>edTPA</a:t>
            </a:r>
            <a:r>
              <a:rPr lang="en-US" dirty="0"/>
              <a:t>.  While there were some 28 separate certification areas, they all followed a common structure.  First, candidates had to select a unit of instruction and feature in their </a:t>
            </a:r>
            <a:r>
              <a:rPr lang="en-US" dirty="0" err="1"/>
              <a:t>edTPA</a:t>
            </a:r>
            <a:r>
              <a:rPr lang="en-US" dirty="0"/>
              <a:t> portfolio.  The core structure of focusing on planning, instruction and assessment is, of course, not unique to the </a:t>
            </a:r>
            <a:r>
              <a:rPr lang="en-US" dirty="0" err="1"/>
              <a:t>edTPA</a:t>
            </a:r>
            <a:r>
              <a:rPr lang="en-US" dirty="0"/>
              <a:t>.  </a:t>
            </a:r>
            <a:r>
              <a:rPr lang="en-US" dirty="0" err="1"/>
              <a:t>GIven</a:t>
            </a:r>
            <a:r>
              <a:rPr lang="en-US" dirty="0"/>
              <a:t> that the origins of the </a:t>
            </a:r>
            <a:r>
              <a:rPr lang="en-US" dirty="0" err="1"/>
              <a:t>edTPA</a:t>
            </a:r>
            <a:r>
              <a:rPr lang="en-US" dirty="0"/>
              <a:t> came out of teacher education, it is not surprising that teacher educators were comfortable and practiced in addressing these areas.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a:t>
            </a:r>
            <a:r>
              <a:rPr lang="en-US" dirty="0" err="1"/>
              <a:t>edTPA</a:t>
            </a:r>
            <a:r>
              <a:rPr lang="en-US" dirty="0"/>
              <a:t> did have a particular structure though, and asked candidates to develop their portfolio with particular kinds of evidence about their teaching.  For planning, candidates needed to describe their particular teaching context as well as provide artifacts that represented lesson plans, instructional materials, and assessments for the chosen unit.  Finally, as with each of the three domains, candidates need to write an extended and structured commentary analyzing their practice.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Candidates needed to video their lessons and select unedited segments that would demonstrate their ability to carry out instructional activities with their students.  The goal of the commentary was to describe and analyze the instruction.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For the assessment domain, candidates were to provide, in addition to any assessments, evidence of student work and the feedback given to students, along with the criteria used to evaluate students.  Again, all of this was supplemented with extended and structure commentary.</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226774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assessment moved to a new phase when Stanford and Pearson Assessments formed a partnership in which Pearson was now given responsibility for managing a nationally available assessment, including overseeing all administration, scoring and analysis.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New Jersey became one of more than 20 states to adopt the edTPA as a requirement for teacher licensure.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assessment was fully endorsed by major teacher education organizations, and AACTE formed a partnership in which they hosted the edTPA on their own website.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But, despite these endorsements, concerns about the edTPA were raised by teacher educators and teacher education researchers.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29" name="Google Shape;12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Perhaps the most consistent and widespread concern was that the edTPA mandate was distorting teacher education in ways that compromised the initial vision articulated by leaders in the field.  Preparation for the test was less on improving teaching, and more on meeting the the very intensive logistical and writing demands of the assessment.  Ironically,  it was viewed as taking time away from preparing teacher candidates to advance their skills on the aspects of teaching the assessment was designed to measure.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Concerns were also raised about the costs for the assessment and the fact that African-American students passed the assessment at lower rates than White students.  Together, arguments were forming that expense and adverse impacts were  contributing to teacher shortages.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Finally, in 2019, my colleagues and I published a paper describing serious violations of standard psychometric principles and practices, negating claims that edTPA scores were reliable measures of teacher quality.</a:t>
            </a:r>
            <a:endParaRPr/>
          </a:p>
        </p:txBody>
      </p:sp>
      <p:sp>
        <p:nvSpPr>
          <p:cNvPr id="143" name="Google Shape;143;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In 2022, a bill to eliminate the edTPA and all performance assessments sailed through the legislature but Governor Murphy vetoed the bill, making the argument that he continued to recognize the value of performance assessments for new teachers, and wanted to ensure that candidates still had to participate in this type of assessment as part of career preparation.  However, he was supportive of  the idea of placing these assessment efforts under institutional control.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Therefore a revision was signed into law in December 2022, one that changed the landscape dramatically.</a:t>
            </a:r>
            <a:endParaRPr/>
          </a:p>
        </p:txBody>
      </p:sp>
      <p:sp>
        <p:nvSpPr>
          <p:cNvPr id="156" name="Google Shape;15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6909587bb4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800">
                <a:solidFill>
                  <a:srgbClr val="000000"/>
                </a:solidFill>
                <a:latin typeface="Arial"/>
                <a:ea typeface="Arial"/>
                <a:cs typeface="Arial"/>
                <a:sym typeface="Arial"/>
              </a:rPr>
              <a:t>DREW  </a:t>
            </a:r>
            <a:endParaRPr sz="1800">
              <a:solidFill>
                <a:srgbClr val="000000"/>
              </a:solidFill>
              <a:latin typeface="Arial"/>
              <a:ea typeface="Arial"/>
              <a:cs typeface="Arial"/>
              <a:sym typeface="Arial"/>
            </a:endParaRPr>
          </a:p>
          <a:p>
            <a:pPr marL="0" lvl="0" indent="0" algn="l" rtl="0">
              <a:lnSpc>
                <a:spcPct val="100000"/>
              </a:lnSpc>
              <a:spcBef>
                <a:spcPts val="0"/>
              </a:spcBef>
              <a:spcAft>
                <a:spcPts val="0"/>
              </a:spcAft>
              <a:buSzPts val="1100"/>
              <a:buNone/>
            </a:pPr>
            <a:endParaRPr sz="1800">
              <a:solidFill>
                <a:srgbClr val="000000"/>
              </a:solidFill>
            </a:endParaRPr>
          </a:p>
          <a:p>
            <a:pPr marL="0" lvl="0" indent="0" algn="l" rtl="0">
              <a:lnSpc>
                <a:spcPct val="100000"/>
              </a:lnSpc>
              <a:spcBef>
                <a:spcPts val="0"/>
              </a:spcBef>
              <a:spcAft>
                <a:spcPts val="0"/>
              </a:spcAft>
              <a:buSzPts val="1100"/>
              <a:buNone/>
            </a:pPr>
            <a:r>
              <a:rPr lang="en-US" sz="1800">
                <a:solidFill>
                  <a:srgbClr val="000000"/>
                </a:solidFill>
                <a:latin typeface="Arial"/>
                <a:ea typeface="Arial"/>
                <a:cs typeface="Arial"/>
                <a:sym typeface="Arial"/>
              </a:rPr>
              <a:t>The edTPA was no longer required nor was any other specific performance assessment of teaching.  The State, which had driven all aspects </a:t>
            </a:r>
            <a:r>
              <a:rPr lang="en-US" sz="1800">
                <a:solidFill>
                  <a:srgbClr val="000000"/>
                </a:solidFill>
              </a:rPr>
              <a:t>during</a:t>
            </a:r>
            <a:r>
              <a:rPr lang="en-US" sz="1800">
                <a:solidFill>
                  <a:srgbClr val="000000"/>
                </a:solidFill>
                <a:latin typeface="Arial"/>
                <a:ea typeface="Arial"/>
                <a:cs typeface="Arial"/>
                <a:sym typeface="Arial"/>
              </a:rPr>
              <a:t> the edTPA era, no longer had an oversight role.  Control of the performance assessment and its role in certification was now entirely under the control of educator preparation institutions.  And teacher candidates were no longer responsible for paying the $300 dollar assessment fee, as well as any additional fees for retakes, to the Pearson company.</a:t>
            </a:r>
            <a:endParaRPr/>
          </a:p>
        </p:txBody>
      </p:sp>
      <p:sp>
        <p:nvSpPr>
          <p:cNvPr id="170" name="Google Shape;170;g36909587bb4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DREW</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All these changes set the stage for our study which focused on an overarching issue - </a:t>
            </a:r>
            <a:endParaRPr/>
          </a:p>
          <a:p>
            <a:pPr marL="0" lvl="0" indent="0" algn="l" rtl="0">
              <a:lnSpc>
                <a:spcPct val="100000"/>
              </a:lnSpc>
              <a:spcBef>
                <a:spcPts val="0"/>
              </a:spcBef>
              <a:spcAft>
                <a:spcPts val="0"/>
              </a:spcAft>
              <a:buSzPts val="1400"/>
              <a:buNone/>
            </a:pPr>
            <a:endParaRPr/>
          </a:p>
          <a:p>
            <a:pPr marL="0" lvl="0" indent="0" algn="l" rtl="0">
              <a:lnSpc>
                <a:spcPct val="90000"/>
              </a:lnSpc>
              <a:spcBef>
                <a:spcPts val="1000"/>
              </a:spcBef>
              <a:spcAft>
                <a:spcPts val="0"/>
              </a:spcAft>
              <a:buSzPts val="1400"/>
              <a:buNone/>
            </a:pPr>
            <a:r>
              <a:rPr lang="en-US">
                <a:solidFill>
                  <a:schemeClr val="dk2"/>
                </a:solidFill>
              </a:rPr>
              <a:t>In what ways do local educational institutions change or maintain practices when state oversight is explicitly reduced and they gain increased autonomy? </a:t>
            </a:r>
            <a:endParaRPr sz="18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That question guided all of our work and I’ll now turn it over to Emily to describe what we did.</a:t>
            </a:r>
            <a:endParaRPr/>
          </a:p>
        </p:txBody>
      </p:sp>
      <p:sp>
        <p:nvSpPr>
          <p:cNvPr id="183" name="Google Shape;18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EMILY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Our focus on these two research questions, what happens on the ground when the degree of state control is suddenly reduced, and how do educator preparation programs respond when they have more autonomy, led us to focus on several issues related to planning and implementation. We wanted to know not only what types of changes programs were planning to make but what they thought about this change, the resources and challenges that it might take to have these assessments scored in-house and if this changed how programs thought about the validity and utility of the assessments, and whether or not they agreed with the rationale that removing the edTPA might increase the supply of teachers, especially teachers of color.</a:t>
            </a:r>
            <a:endParaRPr/>
          </a:p>
        </p:txBody>
      </p:sp>
      <p:sp>
        <p:nvSpPr>
          <p:cNvPr id="196" name="Google Shape;19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9bbd39682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EMILY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In Fall 2023, we learned about educator preparation programs’ initial reactions and planning from programs across the state both large and small, public and private. We conducted a first round of interviews with representatives from 18 programs, and followed up with them again a year later in Fall 2024, once they had a chance to put some of these new assessment practices into place. We also spoke with the New Jersey Department of Education to learn a bit more about their approach to supporting programs under the new policy. Analyzing these interviews for program’s plans, perceptions, and new assessments….</a:t>
            </a:r>
            <a:endParaRPr/>
          </a:p>
        </p:txBody>
      </p:sp>
      <p:sp>
        <p:nvSpPr>
          <p:cNvPr id="209" name="Google Shape;209;g39bbd39682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EMILY: What we found in terms of programs initial planning was that initial reactions were positive. For example, a faculty member remarked on how they felt this change empowered those with the most direct experience with teacher candidates to be the ones making consequential decisions about their teaching ability, saying, </a:t>
            </a:r>
            <a:r>
              <a:rPr lang="en-US" i="1"/>
              <a:t>“I was happy because I don't like the idea that at the end of our program, we actually did not have a direct say about whether or not somebody was prepared to enter a classroom. ... That someone, somewhere far away was saying they [the students] were not able, and yet I had seen their growth. I could see them in the field for four years.”</a:t>
            </a:r>
            <a:endParaRPr/>
          </a:p>
        </p:txBody>
      </p:sp>
      <p:sp>
        <p:nvSpPr>
          <p:cNvPr id="237" name="Google Shape;2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8636326e93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t>EMILY: While programs’ initial reactions were positive, there was a significant delay imposed by the rule-making process that Drew mentioned earlier—the bill was signed in Dec. 2022, but the Department of Education’s guidance wasn’t released until June 2023. This seemed to leave many programs and teacher candidates in limbo where students had seen headlines that the edTPA was going away, but programs had to be the ones to tell students that no, they still needed to take the edTPA while the details were being worked out and the change officially took effect. In spite of this delay in specific guidance, programs perceived the NJDOE as helpful and supportive, especially in how they attended the monthly meetings of the New Jersey chapter of the Association of Colleges for Teacher Education to answer questions. By Fall 2023, however, programs were deep into their planning process to meet a December 2023 deadline for telling the state what performance assessment they would use to assess candidate quality. As we will discuss next, many programs retained elements of the edTPA or used clinical observations as their performance assessments, but even when they did not design a new assessment, making the decision about what performance assessment to use often required many meetings with different sets of stakeholder groups. </a:t>
            </a:r>
            <a:endParaRPr sz="1050">
              <a:solidFill>
                <a:srgbClr val="444746"/>
              </a:solidFill>
              <a:latin typeface="Roboto"/>
              <a:ea typeface="Roboto"/>
              <a:cs typeface="Roboto"/>
              <a:sym typeface="Roboto"/>
            </a:endParaRPr>
          </a:p>
          <a:p>
            <a:pPr marL="0" lvl="0" indent="0" algn="l" rtl="0">
              <a:lnSpc>
                <a:spcPct val="100000"/>
              </a:lnSpc>
              <a:spcBef>
                <a:spcPts val="0"/>
              </a:spcBef>
              <a:spcAft>
                <a:spcPts val="0"/>
              </a:spcAft>
              <a:buSzPts val="1400"/>
              <a:buNone/>
            </a:pPr>
            <a:endParaRPr/>
          </a:p>
        </p:txBody>
      </p:sp>
      <p:sp>
        <p:nvSpPr>
          <p:cNvPr id="250" name="Google Shape;250;g38636326e93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8636326e93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00"/>
              <a:buNone/>
            </a:pPr>
            <a:r>
              <a:rPr lang="en-US"/>
              <a:t>EMILY: The burden of changing program requirements was also felt more keenly by small programs who needed to figure out who would assess a new performance assessment and programs who made bigger changes to their performance assessment….</a:t>
            </a:r>
            <a:endParaRPr/>
          </a:p>
          <a:p>
            <a:pPr marL="0" lvl="0" indent="0" algn="l" rtl="0">
              <a:spcBef>
                <a:spcPts val="0"/>
              </a:spcBef>
              <a:spcAft>
                <a:spcPts val="0"/>
              </a:spcAft>
              <a:buSzPts val="1400"/>
              <a:buNone/>
            </a:pPr>
            <a:endParaRPr i="1"/>
          </a:p>
          <a:p>
            <a:pPr marL="0" lvl="0" indent="0" algn="l" rtl="0">
              <a:spcBef>
                <a:spcPts val="0"/>
              </a:spcBef>
              <a:spcAft>
                <a:spcPts val="0"/>
              </a:spcAft>
              <a:buSzPts val="1400"/>
              <a:buNone/>
            </a:pPr>
            <a:r>
              <a:rPr lang="en-US" i="1"/>
              <a:t>As illustrated by an interim teacher education director who told us, “Sometimes these policy changes don't take into consideration the burden that then is placed back. ... Like, the fact that we still need to have a performance assessment, but now, if we're charging the students for it, then ... higher ed is already really expensive. And so it's like, where do those hours come from? Who's gonna score it? How are we maintaining these systems? That places a further strain on the EPP itself, and, especially at a small place like [ours], we're talking about that workload being shared amongst a few people. And how do we stretch people to do more? I think sometimes there are unintended consequences to those pieces.”</a:t>
            </a:r>
            <a:endParaRPr/>
          </a:p>
        </p:txBody>
      </p:sp>
      <p:sp>
        <p:nvSpPr>
          <p:cNvPr id="263" name="Google Shape;263;g38636326e93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chemeClr val="dk2"/>
                </a:solidFill>
              </a:rPr>
              <a:t>EMILY: So what do teacher candidates’ culminating performance assessments look like now? Approaches are quite varied, but often combine some type of clinical observation with other demonstrations of students’ ability to plan and reflect on their teaching like annotated unit plans or portfolios. Many programs aggregate more than one measure into a determination about overall candidate performance. One thing that is important to note that is most programs had performance assessments in place prior to the edTPA, and some are using these preexisting performance assessments. However, a good number of programs have also incorporated elements OF the edTPA into their performance assessments, perhaps keeping prompts or using similar rubrics. The take-home point here is that by removing the edTPA, programs had think about which authentic demonstrations of teaching they wanted to use to assess candidate performance.</a:t>
            </a:r>
            <a:endParaRPr>
              <a:solidFill>
                <a:schemeClr val="dk2"/>
              </a:solidFill>
            </a:endParaRPr>
          </a:p>
        </p:txBody>
      </p:sp>
      <p:sp>
        <p:nvSpPr>
          <p:cNvPr id="277" name="Google Shape;2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solidFill>
                  <a:schemeClr val="dk2"/>
                </a:solidFill>
              </a:rPr>
              <a:t>EMILY: While many programs retained elements of the edTPA, they also had the chance to remove elements that they found less helpful to candidates, such as the edTPA’s heavy writing demand. Programs mostly are not using discipline-specific assessments; some programs made the tasks shorter and the reflections more specific. As we mentioned on the last slide, many programs are placing a greater emphasis on clinical observations as a measure of candidate performance that indicates their readiness for teaching, with candidates performance measured on a modified Danielson rubric, an in-house observation tool, or the Clinical Competency Inventory, an observation tool developed collaboratively by multiple NJ institutions.</a:t>
            </a:r>
            <a:endParaRPr>
              <a:solidFill>
                <a:schemeClr val="dk2"/>
              </a:solidFill>
            </a:endParaRPr>
          </a:p>
          <a:p>
            <a:pPr marL="0" lvl="0" indent="0" algn="l" rtl="0">
              <a:spcBef>
                <a:spcPts val="0"/>
              </a:spcBef>
              <a:spcAft>
                <a:spcPts val="0"/>
              </a:spcAft>
              <a:buClr>
                <a:schemeClr val="dk1"/>
              </a:buClr>
              <a:buSzPts val="1400"/>
              <a:buFont typeface="Arial"/>
              <a:buNone/>
            </a:pPr>
            <a:endParaRPr>
              <a:solidFill>
                <a:schemeClr val="dk2"/>
              </a:solidFill>
            </a:endParaRPr>
          </a:p>
          <a:p>
            <a:pPr marL="0" lvl="0" indent="0" algn="l" rtl="0">
              <a:spcBef>
                <a:spcPts val="0"/>
              </a:spcBef>
              <a:spcAft>
                <a:spcPts val="0"/>
              </a:spcAft>
              <a:buClr>
                <a:schemeClr val="dk1"/>
              </a:buClr>
              <a:buSzPts val="1400"/>
              <a:buFont typeface="Arial"/>
              <a:buNone/>
            </a:pPr>
            <a:r>
              <a:rPr lang="en-US">
                <a:solidFill>
                  <a:schemeClr val="dk2"/>
                </a:solidFill>
              </a:rPr>
              <a:t>In addition to changing or adapting the instruments used for assessment, programs are now using the assessments in different ways. Rather than a stand-alone, one-time pass/fail assessment, these assessments are part of a larger, more holistic evaluation of students that results in a summative performance assessment and reporting of readiness for teaching to the state, but overall, lowers the stakes and creates more opportunities for growth and learning by drawing on multiple forms of evidence that is locally assessed. </a:t>
            </a:r>
            <a:endParaRPr/>
          </a:p>
          <a:p>
            <a:pPr marL="0" lvl="0" indent="0" algn="l" rtl="0">
              <a:lnSpc>
                <a:spcPct val="90000"/>
              </a:lnSpc>
              <a:spcBef>
                <a:spcPts val="500"/>
              </a:spcBef>
              <a:spcAft>
                <a:spcPts val="0"/>
              </a:spcAft>
              <a:buNone/>
            </a:pPr>
            <a:endParaRPr sz="1800">
              <a:solidFill>
                <a:srgbClr val="595959"/>
              </a:solidFill>
            </a:endParaRPr>
          </a:p>
          <a:p>
            <a:pPr marL="0" lvl="0" indent="0" algn="l" rtl="0">
              <a:lnSpc>
                <a:spcPct val="90000"/>
              </a:lnSpc>
              <a:spcBef>
                <a:spcPts val="0"/>
              </a:spcBef>
              <a:spcAft>
                <a:spcPts val="0"/>
              </a:spcAft>
              <a:buSzPts val="1400"/>
              <a:buNone/>
            </a:pPr>
            <a:endParaRPr sz="2100"/>
          </a:p>
        </p:txBody>
      </p:sp>
      <p:sp>
        <p:nvSpPr>
          <p:cNvPr id="292" name="Google Shape;29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RACHEL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Now that you have a sense of what the educator preparation programs did with their additional discretion to design a teacher performance assessment we want to offer a few implications of having a locally designed and administered assessment.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First, educator preparation programs found that they could have greater alignment between their curriculum and the assessment. By having control over the assessment, it could be better integrated and wouldn’t pull attention away from their curriculum for things like preparing students for the quirks of the edTPA (such as, using specific terms preferred by Pearson).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In this quote, you can see a program director noting the added time and attention that teacher candidates can spend on doing and reflecting on authentic tasks now that the edTPA has been removed. [READ QUOTE]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In this way, programs’ judgements of students’ readiness to enter the classroom were allowed to be more holistic and many incorporated multiple measures, as Emily discussed. Students’ performance on the assessment could be contextualized by the faculty’s knowledge of that student from their coursework and student teaching. Programs no longer relied on an external, anonymous evaluation of candidate effectiveness and they moved away from psychometric data to relying more on longitudinal performance data and relational knowledge that included the performance assessment as one of many pieces.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8638f36631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RACHEL</a:t>
            </a:r>
            <a:endParaRPr/>
          </a:p>
          <a:p>
            <a:pPr marL="0" lvl="0" indent="0" algn="l" rtl="0">
              <a:lnSpc>
                <a:spcPct val="100000"/>
              </a:lnSpc>
              <a:spcBef>
                <a:spcPts val="0"/>
              </a:spcBef>
              <a:spcAft>
                <a:spcPts val="0"/>
              </a:spcAft>
              <a:buSzPts val="1400"/>
              <a:buNone/>
            </a:pPr>
            <a:endParaRPr/>
          </a:p>
          <a:p>
            <a:pPr marL="0" lvl="0" indent="0" algn="l" rtl="0">
              <a:spcBef>
                <a:spcPts val="0"/>
              </a:spcBef>
              <a:spcAft>
                <a:spcPts val="0"/>
              </a:spcAft>
              <a:buSzPts val="1400"/>
              <a:buNone/>
            </a:pPr>
            <a:r>
              <a:rPr lang="en-US"/>
              <a:t>Finally, local assessments mean more affordability for students as they no longer have to pay for the edTPA. Although, administering and scoring the assessment internally posed a challenge for some EPPs with regard to resources and capacity, as Emily discussed earlier.</a:t>
            </a:r>
            <a:endParaRPr/>
          </a:p>
          <a:p>
            <a:pPr marL="0" lvl="0" indent="0" algn="l" rtl="0">
              <a:spcBef>
                <a:spcPts val="0"/>
              </a:spcBef>
              <a:spcAft>
                <a:spcPts val="0"/>
              </a:spcAft>
              <a:buSzPts val="1400"/>
              <a:buNone/>
            </a:pPr>
            <a:endParaRPr/>
          </a:p>
          <a:p>
            <a:pPr marL="0" lvl="0" indent="0" algn="l" rtl="0">
              <a:spcBef>
                <a:spcPts val="0"/>
              </a:spcBef>
              <a:spcAft>
                <a:spcPts val="0"/>
              </a:spcAft>
              <a:buClr>
                <a:schemeClr val="dk1"/>
              </a:buClr>
              <a:buSzPts val="1400"/>
              <a:buFont typeface="Arial"/>
              <a:buNone/>
            </a:pPr>
            <a:r>
              <a:rPr lang="en-US"/>
              <a:t>[READ QUOTE]</a:t>
            </a:r>
            <a:endParaRPr/>
          </a:p>
          <a:p>
            <a:pPr marL="0" lvl="0" indent="0" algn="l" rtl="0">
              <a:lnSpc>
                <a:spcPct val="100000"/>
              </a:lnSpc>
              <a:spcBef>
                <a:spcPts val="0"/>
              </a:spcBef>
              <a:spcAft>
                <a:spcPts val="0"/>
              </a:spcAft>
              <a:buSzPts val="1400"/>
              <a:buNone/>
            </a:pPr>
            <a:endParaRPr/>
          </a:p>
        </p:txBody>
      </p:sp>
      <p:sp>
        <p:nvSpPr>
          <p:cNvPr id="318" name="Google Shape;318;g38638f36631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RACHEL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In interviewing educator preparation programs we found that they experienced the shift away from a state-mandated performance assessment not necessarily as less accountability for ensuring teacher readiness, but rather a recentering around other sources of accountability. The programs repeatedly referred to their responsibility to their accreditors (such as CAEP and AAQEP “A-quep”) in how they are using student assessment data, to their partner schools and school districts where they place teachers and are concerned about maintaining a strong relationship and strong reputation for educator preparation. They also showed accountability to peers in their professional organizations where they share and develop practices for assessment, as well as to the market, as they compete for student enrollment among a wide range of pathways to teaching.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Moreover, programs reported that the majority of their students passed the edTPA (perhaps a reflection of all the energies they took to prepare students for the test), but that meant that it didn’t really offer a meaningful marker of readiness. In fact, some programs discussed that even when students had passed the edTPA in the past, they would not pass them if they felt that they would not be adequately prepared to serve children in their community–showing the strength of accountability to schools and districts.</a:t>
            </a:r>
            <a:endParaRPr/>
          </a:p>
          <a:p>
            <a:pPr marL="0" lvl="0" indent="0" algn="l" rtl="0">
              <a:lnSpc>
                <a:spcPct val="100000"/>
              </a:lnSpc>
              <a:spcBef>
                <a:spcPts val="0"/>
              </a:spcBef>
              <a:spcAft>
                <a:spcPts val="0"/>
              </a:spcAft>
              <a:buSzPts val="1400"/>
              <a:buNone/>
            </a:pPr>
            <a:endParaRPr/>
          </a:p>
          <a:p>
            <a:pPr marL="0" lvl="0" indent="0" algn="l" rtl="0">
              <a:spcBef>
                <a:spcPts val="0"/>
              </a:spcBef>
              <a:spcAft>
                <a:spcPts val="0"/>
              </a:spcAft>
              <a:buClr>
                <a:schemeClr val="dk1"/>
              </a:buClr>
              <a:buSzPts val="1400"/>
              <a:buFont typeface="Arial"/>
              <a:buNone/>
            </a:pPr>
            <a:r>
              <a:rPr lang="en-US"/>
              <a:t>In other words, the state and testing companies such as Pearson are not the only institutions that can hold educator preparation programs responsible for teacher quality.</a:t>
            </a:r>
            <a:endParaRPr/>
          </a:p>
          <a:p>
            <a:pPr marL="0" lvl="0" indent="0" algn="l" rtl="0">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331" name="Google Shape;33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RACHEL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Given that this policy change was framed as a way to impact teacher shortages and improve teacher diversity in New Jersey, it was notable that educator preparation programs did not see performance assessment as meaningfully impacting these two issues. We heard from program administrators involved in the everyday work of recruiting and advising teacher candidates that since the performance assessment is given at the end of the program, it is not a consideration that most potential applicants take into consideration. Instead, educator preparation programs saw other factors on the front end of teacher preparation as much more impactful to enrollment numbers and student diversity, such as the Basic Skills Praxis–which was eliminated as a requirement not too long after this change in performance assessment policy.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[READ QUOTE]</a:t>
            </a:r>
            <a:endParaRPr/>
          </a:p>
        </p:txBody>
      </p:sp>
      <p:sp>
        <p:nvSpPr>
          <p:cNvPr id="344" name="Google Shape;34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RACHEL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We want to conclude by acknowledging that we only addressed one piece of the puzzle when it comes to teacher licensure in New Jersey, however we have seen that this policy change has significantly reduced the amount of attention dedicated to the demands of an externally controlled, highly demanding, and negatively perceived assessment. The ultimate impact on preparation programs, teachers, and the students they serve will have to be evaluated over the next several years during a period in which the educational landscape is rapidly changing.</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Thank you for your time and we look forward to your questions and comments.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b="1"/>
              <a:t>Possible Questions to Pose:</a:t>
            </a:r>
            <a:endParaRPr b="1"/>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US"/>
              <a:t>-What else do you want to know about EPP’s performance assessments for New Jersey’s future teachers?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-How might the state learn from this study when it comes to granting additional local discretion in other aspects of teacher education in New Jersey? What lessons are possibly transferable and which are not?</a:t>
            </a:r>
            <a:endParaRPr/>
          </a:p>
          <a:p>
            <a:pPr marL="0" lvl="0" indent="0" algn="l" rtl="0">
              <a:lnSpc>
                <a:spcPct val="100000"/>
              </a:lnSpc>
              <a:spcBef>
                <a:spcPts val="0"/>
              </a:spcBef>
              <a:spcAft>
                <a:spcPts val="0"/>
              </a:spcAft>
              <a:buSzPts val="1400"/>
              <a:buNone/>
            </a:pPr>
            <a:endParaRPr/>
          </a:p>
          <a:p>
            <a:pPr marL="0" lvl="0" indent="0" algn="l" rtl="0">
              <a:spcBef>
                <a:spcPts val="0"/>
              </a:spcBef>
              <a:spcAft>
                <a:spcPts val="0"/>
              </a:spcAft>
              <a:buClr>
                <a:schemeClr val="dk1"/>
              </a:buClr>
              <a:buSzPts val="1400"/>
              <a:buFont typeface="Arial"/>
              <a:buNone/>
            </a:pPr>
            <a:r>
              <a:rPr lang="en-US"/>
              <a:t>-What interested you in attending this talk today?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57" name="Google Shape;35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g3690b8a6bad_0_12"/>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5" name="Google Shape;15;g3690b8a6bad_0_12"/>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g3690b8a6bad_0_1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g3690b8a6bad_0_5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9" name="Google Shape;19;g3690b8a6bad_0_5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
        <p:nvSpPr>
          <p:cNvPr id="20" name="Google Shape;20;g3690b8a6bad_0_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Google Shape;21;g3690b8a6bad_0_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g3690b8a6bad_0_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g3690b8a6bad_0_16"/>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25" name="Google Shape;25;g3690b8a6bad_0_1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6"/>
        <p:cNvGrpSpPr/>
        <p:nvPr/>
      </p:nvGrpSpPr>
      <p:grpSpPr>
        <a:xfrm>
          <a:off x="0" y="0"/>
          <a:ext cx="0" cy="0"/>
          <a:chOff x="0" y="0"/>
          <a:chExt cx="0" cy="0"/>
        </a:xfrm>
      </p:grpSpPr>
      <p:sp>
        <p:nvSpPr>
          <p:cNvPr id="27" name="Google Shape;27;g3690b8a6bad_0_1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8" name="Google Shape;28;g3690b8a6bad_0_19"/>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29" name="Google Shape;29;g3690b8a6bad_0_1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g3690b8a6bad_0_23"/>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2" name="Google Shape;32;g3690b8a6bad_0_23"/>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3" name="Google Shape;33;g3690b8a6bad_0_23"/>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4" name="Google Shape;34;g3690b8a6bad_0_2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g3690b8a6bad_0_28"/>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7" name="Google Shape;37;g3690b8a6bad_0_2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g3690b8a6bad_0_31"/>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40" name="Google Shape;40;g3690b8a6bad_0_31"/>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41" name="Google Shape;41;g3690b8a6bad_0_3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3690b8a6bad_0_35"/>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44" name="Google Shape;44;g3690b8a6bad_0_3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3690b8a6bad_0_38"/>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g3690b8a6bad_0_38"/>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48" name="Google Shape;48;g3690b8a6bad_0_38"/>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3690b8a6bad_0_38"/>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50" name="Google Shape;50;g3690b8a6bad_0_3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3690b8a6bad_0_44"/>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53" name="Google Shape;53;g3690b8a6bad_0_4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3690b8a6bad_0_47"/>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56" name="Google Shape;56;g3690b8a6bad_0_47"/>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57" name="Google Shape;57;g3690b8a6bad_0_4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3690b8a6bad_0_5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g3690b8a6bad_0_8"/>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11" name="Google Shape;11;g3690b8a6bad_0_8"/>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12" name="Google Shape;12;g3690b8a6bad_0_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
        <p:cNvGrpSpPr/>
        <p:nvPr/>
      </p:nvGrpSpPr>
      <p:grpSpPr>
        <a:xfrm>
          <a:off x="0" y="0"/>
          <a:ext cx="0" cy="0"/>
          <a:chOff x="0" y="0"/>
          <a:chExt cx="0" cy="0"/>
        </a:xfrm>
      </p:grpSpPr>
      <p:sp>
        <p:nvSpPr>
          <p:cNvPr id="65" name="Google Shape;65;p1"/>
          <p:cNvSpPr/>
          <p:nvPr/>
        </p:nvSpPr>
        <p:spPr>
          <a:xfrm>
            <a:off x="0" y="45563"/>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6" name="Google Shape;66;p1"/>
          <p:cNvSpPr txBox="1">
            <a:spLocks noGrp="1"/>
          </p:cNvSpPr>
          <p:nvPr>
            <p:ph type="ctrTitle"/>
          </p:nvPr>
        </p:nvSpPr>
        <p:spPr>
          <a:xfrm>
            <a:off x="325050" y="309950"/>
            <a:ext cx="6621000" cy="2382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88888"/>
              <a:buFont typeface="Play"/>
              <a:buNone/>
            </a:pPr>
            <a:r>
              <a:rPr lang="en-US" sz="4500" b="1">
                <a:solidFill>
                  <a:srgbClr val="595959"/>
                </a:solidFill>
              </a:rPr>
              <a:t>Policy in Practice: Teacher Education Programs &amp; edTPA Policy Changes in New Jersey</a:t>
            </a:r>
            <a:endParaRPr sz="4000"/>
          </a:p>
        </p:txBody>
      </p:sp>
      <p:sp>
        <p:nvSpPr>
          <p:cNvPr id="67" name="Google Shape;67;p1"/>
          <p:cNvSpPr txBox="1">
            <a:spLocks noGrp="1"/>
          </p:cNvSpPr>
          <p:nvPr>
            <p:ph type="subTitle" idx="1"/>
          </p:nvPr>
        </p:nvSpPr>
        <p:spPr>
          <a:xfrm>
            <a:off x="2383725" y="3047825"/>
            <a:ext cx="4715700" cy="35211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Clr>
                <a:schemeClr val="dk1"/>
              </a:buClr>
              <a:buSzPct val="100000"/>
              <a:buNone/>
            </a:pPr>
            <a:r>
              <a:rPr lang="en-US" sz="2300" b="1"/>
              <a:t>Drew Gitomer</a:t>
            </a:r>
            <a:endParaRPr sz="2300" b="1"/>
          </a:p>
          <a:p>
            <a:pPr marL="0" lvl="0" indent="0" algn="l" rtl="0">
              <a:lnSpc>
                <a:spcPct val="100000"/>
              </a:lnSpc>
              <a:spcBef>
                <a:spcPts val="0"/>
              </a:spcBef>
              <a:spcAft>
                <a:spcPts val="0"/>
              </a:spcAft>
              <a:buClr>
                <a:schemeClr val="dk1"/>
              </a:buClr>
              <a:buSzPct val="100000"/>
              <a:buNone/>
            </a:pPr>
            <a:r>
              <a:rPr lang="en-US" sz="2300" i="1"/>
              <a:t>Rutgers University</a:t>
            </a:r>
            <a:endParaRPr sz="2300" i="1"/>
          </a:p>
          <a:p>
            <a:pPr marL="0" lvl="0" indent="0" algn="l" rtl="0">
              <a:lnSpc>
                <a:spcPct val="100000"/>
              </a:lnSpc>
              <a:spcBef>
                <a:spcPts val="0"/>
              </a:spcBef>
              <a:spcAft>
                <a:spcPts val="0"/>
              </a:spcAft>
              <a:buClr>
                <a:schemeClr val="dk1"/>
              </a:buClr>
              <a:buSzPct val="100000"/>
              <a:buNone/>
            </a:pPr>
            <a:endParaRPr sz="2300" b="1"/>
          </a:p>
          <a:p>
            <a:pPr marL="0" lvl="0" indent="0" algn="l" rtl="0">
              <a:lnSpc>
                <a:spcPct val="100000"/>
              </a:lnSpc>
              <a:spcBef>
                <a:spcPts val="0"/>
              </a:spcBef>
              <a:spcAft>
                <a:spcPts val="0"/>
              </a:spcAft>
              <a:buClr>
                <a:schemeClr val="dk1"/>
              </a:buClr>
              <a:buSzPct val="100000"/>
              <a:buNone/>
            </a:pPr>
            <a:r>
              <a:rPr lang="en-US" sz="2300" b="1"/>
              <a:t>Rachel Garver</a:t>
            </a:r>
            <a:endParaRPr sz="2300" b="1"/>
          </a:p>
          <a:p>
            <a:pPr marL="0" lvl="0" indent="0" algn="l" rtl="0">
              <a:lnSpc>
                <a:spcPct val="100000"/>
              </a:lnSpc>
              <a:spcBef>
                <a:spcPts val="0"/>
              </a:spcBef>
              <a:spcAft>
                <a:spcPts val="0"/>
              </a:spcAft>
              <a:buClr>
                <a:schemeClr val="dk1"/>
              </a:buClr>
              <a:buSzPct val="100000"/>
              <a:buNone/>
            </a:pPr>
            <a:r>
              <a:rPr lang="en-US" sz="2300" i="1"/>
              <a:t>Montclair State University</a:t>
            </a:r>
            <a:endParaRPr sz="2300" i="1"/>
          </a:p>
          <a:p>
            <a:pPr marL="0" lvl="0" indent="0" algn="l" rtl="0">
              <a:lnSpc>
                <a:spcPct val="100000"/>
              </a:lnSpc>
              <a:spcBef>
                <a:spcPts val="0"/>
              </a:spcBef>
              <a:spcAft>
                <a:spcPts val="0"/>
              </a:spcAft>
              <a:buClr>
                <a:schemeClr val="dk1"/>
              </a:buClr>
              <a:buSzPct val="100000"/>
              <a:buNone/>
            </a:pPr>
            <a:endParaRPr sz="2300" b="1"/>
          </a:p>
          <a:p>
            <a:pPr marL="0" lvl="0" indent="0" algn="l" rtl="0">
              <a:lnSpc>
                <a:spcPct val="100000"/>
              </a:lnSpc>
              <a:spcBef>
                <a:spcPts val="0"/>
              </a:spcBef>
              <a:spcAft>
                <a:spcPts val="0"/>
              </a:spcAft>
              <a:buClr>
                <a:schemeClr val="dk1"/>
              </a:buClr>
              <a:buSzPct val="100000"/>
              <a:buNone/>
            </a:pPr>
            <a:r>
              <a:rPr lang="en-US" sz="2300" b="1"/>
              <a:t>Emily Hodge</a:t>
            </a:r>
            <a:endParaRPr sz="2300" b="1"/>
          </a:p>
          <a:p>
            <a:pPr marL="0" lvl="0" indent="0" algn="l" rtl="0">
              <a:lnSpc>
                <a:spcPct val="100000"/>
              </a:lnSpc>
              <a:spcBef>
                <a:spcPts val="0"/>
              </a:spcBef>
              <a:spcAft>
                <a:spcPts val="0"/>
              </a:spcAft>
              <a:buClr>
                <a:schemeClr val="dk1"/>
              </a:buClr>
              <a:buSzPct val="100000"/>
              <a:buNone/>
            </a:pPr>
            <a:r>
              <a:rPr lang="en-US" sz="2300" i="1"/>
              <a:t>Virginia Commonwealth University</a:t>
            </a:r>
            <a:endParaRPr sz="2300" i="1"/>
          </a:p>
          <a:p>
            <a:pPr marL="0" lvl="0" indent="0" algn="l" rtl="0">
              <a:lnSpc>
                <a:spcPct val="90000"/>
              </a:lnSpc>
              <a:spcBef>
                <a:spcPts val="1000"/>
              </a:spcBef>
              <a:spcAft>
                <a:spcPts val="0"/>
              </a:spcAft>
              <a:buClr>
                <a:schemeClr val="dk1"/>
              </a:buClr>
              <a:buSzPct val="100000"/>
              <a:buNone/>
            </a:pPr>
            <a:endParaRPr sz="2300" b="1"/>
          </a:p>
          <a:p>
            <a:pPr marL="0" lvl="0" indent="0" algn="l" rtl="0">
              <a:lnSpc>
                <a:spcPct val="90000"/>
              </a:lnSpc>
              <a:spcBef>
                <a:spcPts val="1000"/>
              </a:spcBef>
              <a:spcAft>
                <a:spcPts val="0"/>
              </a:spcAft>
              <a:buClr>
                <a:schemeClr val="dk1"/>
              </a:buClr>
              <a:buSzPct val="100000"/>
              <a:buNone/>
            </a:pPr>
            <a:r>
              <a:rPr lang="en-US" sz="2300" b="1"/>
              <a:t>October 24, 2025</a:t>
            </a:r>
            <a:endParaRPr sz="2300" b="1"/>
          </a:p>
          <a:p>
            <a:pPr marL="0" lvl="0" indent="0" algn="l" rtl="0">
              <a:lnSpc>
                <a:spcPct val="90000"/>
              </a:lnSpc>
              <a:spcBef>
                <a:spcPts val="1000"/>
              </a:spcBef>
              <a:spcAft>
                <a:spcPts val="0"/>
              </a:spcAft>
              <a:buClr>
                <a:schemeClr val="dk1"/>
              </a:buClr>
              <a:buSzPct val="100000"/>
              <a:buNone/>
            </a:pPr>
            <a:r>
              <a:rPr lang="en-US" sz="2300" b="1"/>
              <a:t>Policy in Practice Session</a:t>
            </a:r>
            <a:endParaRPr sz="2300" b="1"/>
          </a:p>
          <a:p>
            <a:pPr marL="0" lvl="0" indent="0" algn="l" rtl="0">
              <a:lnSpc>
                <a:spcPct val="90000"/>
              </a:lnSpc>
              <a:spcBef>
                <a:spcPts val="1000"/>
              </a:spcBef>
              <a:spcAft>
                <a:spcPts val="0"/>
              </a:spcAft>
              <a:buClr>
                <a:schemeClr val="dk1"/>
              </a:buClr>
              <a:buSzPct val="47826"/>
              <a:buFont typeface="Arial"/>
              <a:buNone/>
            </a:pPr>
            <a:r>
              <a:rPr lang="en-US" sz="2300" b="1"/>
              <a:t>New Jersey State House Annex</a:t>
            </a:r>
            <a:endParaRPr sz="2300" b="1"/>
          </a:p>
          <a:p>
            <a:pPr marL="0" lvl="0" indent="0" algn="ctr" rtl="0">
              <a:lnSpc>
                <a:spcPct val="90000"/>
              </a:lnSpc>
              <a:spcBef>
                <a:spcPts val="1000"/>
              </a:spcBef>
              <a:spcAft>
                <a:spcPts val="0"/>
              </a:spcAft>
              <a:buClr>
                <a:schemeClr val="dk1"/>
              </a:buClr>
              <a:buSzPct val="100000"/>
              <a:buNone/>
            </a:pPr>
            <a:endParaRPr sz="2300" b="1"/>
          </a:p>
        </p:txBody>
      </p:sp>
      <p:pic>
        <p:nvPicPr>
          <p:cNvPr id="68" name="Google Shape;68;p1" descr="Classroom"/>
          <p:cNvPicPr preferRelativeResize="0"/>
          <p:nvPr/>
        </p:nvPicPr>
        <p:blipFill rotWithShape="1">
          <a:blip r:embed="rId3">
            <a:alphaModFix/>
          </a:blip>
          <a:srcRect/>
          <a:stretch/>
        </p:blipFill>
        <p:spPr>
          <a:xfrm>
            <a:off x="171024" y="4765807"/>
            <a:ext cx="1289051" cy="1289051"/>
          </a:xfrm>
          <a:prstGeom prst="rect">
            <a:avLst/>
          </a:prstGeom>
          <a:noFill/>
          <a:ln>
            <a:noFill/>
          </a:ln>
        </p:spPr>
      </p:pic>
      <p:pic>
        <p:nvPicPr>
          <p:cNvPr id="69" name="Google Shape;69;p1" descr="Classroom"/>
          <p:cNvPicPr preferRelativeResize="0"/>
          <p:nvPr/>
        </p:nvPicPr>
        <p:blipFill rotWithShape="1">
          <a:blip r:embed="rId3">
            <a:alphaModFix amt="15000"/>
          </a:blip>
          <a:srcRect/>
          <a:stretch/>
        </p:blipFill>
        <p:spPr>
          <a:xfrm>
            <a:off x="7065226" y="530426"/>
            <a:ext cx="4904075" cy="4904098"/>
          </a:xfrm>
          <a:prstGeom prst="rect">
            <a:avLst/>
          </a:prstGeom>
          <a:noFill/>
          <a:ln>
            <a:noFill/>
          </a:ln>
        </p:spPr>
      </p:pic>
      <p:pic>
        <p:nvPicPr>
          <p:cNvPr id="70" name="Google Shape;70;p1"/>
          <p:cNvPicPr preferRelativeResize="0"/>
          <p:nvPr/>
        </p:nvPicPr>
        <p:blipFill rotWithShape="1">
          <a:blip r:embed="rId4">
            <a:alphaModFix/>
          </a:blip>
          <a:srcRect/>
          <a:stretch/>
        </p:blipFill>
        <p:spPr>
          <a:xfrm>
            <a:off x="7286252" y="5795157"/>
            <a:ext cx="4462051" cy="773768"/>
          </a:xfrm>
          <a:prstGeom prst="rect">
            <a:avLst/>
          </a:prstGeom>
          <a:noFill/>
          <a:ln>
            <a:noFill/>
          </a:ln>
        </p:spPr>
      </p:pic>
      <p:grpSp>
        <p:nvGrpSpPr>
          <p:cNvPr id="71" name="Google Shape;71;p1"/>
          <p:cNvGrpSpPr/>
          <p:nvPr/>
        </p:nvGrpSpPr>
        <p:grpSpPr>
          <a:xfrm>
            <a:off x="-41049" y="4072229"/>
            <a:ext cx="2237982" cy="2676191"/>
            <a:chOff x="-19221" y="251144"/>
            <a:chExt cx="5217958" cy="6239661"/>
          </a:xfrm>
        </p:grpSpPr>
        <p:sp>
          <p:nvSpPr>
            <p:cNvPr id="72" name="Google Shape;72;p1"/>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sp>
          <p:nvSpPr>
            <p:cNvPr id="73" name="Google Shape;73;p1"/>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sp>
          <p:nvSpPr>
            <p:cNvPr id="74" name="Google Shape;74;p1"/>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sp>
          <p:nvSpPr>
            <p:cNvPr id="75" name="Google Shape;75;p1"/>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2"/>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 name="Google Shape;82;p2"/>
          <p:cNvSpPr/>
          <p:nvPr/>
        </p:nvSpPr>
        <p:spPr>
          <a:xfrm>
            <a:off x="305" y="195292"/>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83" name="Google Shape;83;p2"/>
          <p:cNvGrpSpPr/>
          <p:nvPr/>
        </p:nvGrpSpPr>
        <p:grpSpPr>
          <a:xfrm>
            <a:off x="-41039" y="509064"/>
            <a:ext cx="5217958" cy="6239661"/>
            <a:chOff x="-19221" y="251144"/>
            <a:chExt cx="5217958" cy="6239661"/>
          </a:xfrm>
        </p:grpSpPr>
        <p:sp>
          <p:nvSpPr>
            <p:cNvPr id="84" name="Google Shape;84;p2"/>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5" name="Google Shape;85;p2"/>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6" name="Google Shape;86;p2"/>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7" name="Google Shape;87;p2"/>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88" name="Google Shape;88;p2"/>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The fascinating story of edTPA, New Jersey, and teacher education</a:t>
            </a:r>
            <a:endParaRPr b="1"/>
          </a:p>
        </p:txBody>
      </p:sp>
      <p:sp>
        <p:nvSpPr>
          <p:cNvPr id="89" name="Google Shape;89;p2"/>
          <p:cNvSpPr txBox="1">
            <a:spLocks noGrp="1"/>
          </p:cNvSpPr>
          <p:nvPr>
            <p:ph type="body" idx="1"/>
          </p:nvPr>
        </p:nvSpPr>
        <p:spPr>
          <a:xfrm>
            <a:off x="5406013" y="344625"/>
            <a:ext cx="6591719" cy="6404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b="1">
                <a:solidFill>
                  <a:schemeClr val="dk2"/>
                </a:solidFill>
              </a:rPr>
              <a:t>The short story </a:t>
            </a:r>
            <a:endParaRPr b="1"/>
          </a:p>
          <a:p>
            <a:pPr marL="800100" lvl="1" indent="-342900" algn="l" rtl="0">
              <a:lnSpc>
                <a:spcPct val="90000"/>
              </a:lnSpc>
              <a:spcBef>
                <a:spcPts val="500"/>
              </a:spcBef>
              <a:spcAft>
                <a:spcPts val="0"/>
              </a:spcAft>
              <a:buClr>
                <a:schemeClr val="dk2"/>
              </a:buClr>
              <a:buSzPts val="2880"/>
              <a:buFont typeface="Arial"/>
              <a:buChar char="•"/>
            </a:pPr>
            <a:r>
              <a:rPr lang="en-US" sz="2400">
                <a:solidFill>
                  <a:schemeClr val="dk2"/>
                </a:solidFill>
              </a:rPr>
              <a:t>NJ adopted and mandated a standardized performance assessment for teacher candidate licensure, used across country, in 2016. All teacher education programs were required to participate</a:t>
            </a:r>
            <a:endParaRPr sz="2400"/>
          </a:p>
          <a:p>
            <a:pPr marL="800100" lvl="1" indent="-342900" algn="l" rtl="0">
              <a:lnSpc>
                <a:spcPct val="90000"/>
              </a:lnSpc>
              <a:spcBef>
                <a:spcPts val="500"/>
              </a:spcBef>
              <a:spcAft>
                <a:spcPts val="0"/>
              </a:spcAft>
              <a:buClr>
                <a:schemeClr val="dk2"/>
              </a:buClr>
              <a:buSzPts val="2880"/>
              <a:buFont typeface="Arial"/>
              <a:buChar char="•"/>
            </a:pPr>
            <a:r>
              <a:rPr lang="en-US" sz="2400">
                <a:solidFill>
                  <a:schemeClr val="dk2"/>
                </a:solidFill>
              </a:rPr>
              <a:t>NJ removed the requirement in 2022.  All teacher education programs had to use some type of performance assessment, but in any manner they chose.</a:t>
            </a:r>
            <a:br>
              <a:rPr lang="en-US" sz="2400">
                <a:solidFill>
                  <a:schemeClr val="dk2"/>
                </a:solidFill>
              </a:rPr>
            </a:br>
            <a:endParaRPr sz="2400"/>
          </a:p>
          <a:p>
            <a:pPr marL="0" lvl="0" indent="0" algn="l" rtl="0">
              <a:lnSpc>
                <a:spcPct val="90000"/>
              </a:lnSpc>
              <a:spcBef>
                <a:spcPts val="1000"/>
              </a:spcBef>
              <a:spcAft>
                <a:spcPts val="0"/>
              </a:spcAft>
              <a:buSzPts val="2880"/>
              <a:buNone/>
            </a:pPr>
            <a:r>
              <a:rPr lang="en-US" b="1">
                <a:solidFill>
                  <a:schemeClr val="dk2"/>
                </a:solidFill>
              </a:rPr>
              <a:t>The longer story</a:t>
            </a:r>
            <a:endParaRPr b="1"/>
          </a:p>
          <a:p>
            <a:pPr marL="800100" lvl="1" indent="-342900" algn="l" rtl="0">
              <a:lnSpc>
                <a:spcPct val="90000"/>
              </a:lnSpc>
              <a:spcBef>
                <a:spcPts val="500"/>
              </a:spcBef>
              <a:spcAft>
                <a:spcPts val="1600"/>
              </a:spcAft>
              <a:buClr>
                <a:schemeClr val="dk2"/>
              </a:buClr>
              <a:buSzPts val="2880"/>
              <a:buFont typeface="Arial"/>
              <a:buChar char="•"/>
            </a:pPr>
            <a:r>
              <a:rPr lang="en-US" sz="2400">
                <a:solidFill>
                  <a:schemeClr val="dk2"/>
                </a:solidFill>
              </a:rPr>
              <a:t>The change reflected shifting priorities, political alliances at state and national levels, authority and accountability within the New Jersey education system, and the structure of teacher education programs.</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17"/>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6" name="Google Shape;96;p17"/>
          <p:cNvSpPr/>
          <p:nvPr/>
        </p:nvSpPr>
        <p:spPr>
          <a:xfrm>
            <a:off x="305" y="280014"/>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97" name="Google Shape;97;p17"/>
          <p:cNvGrpSpPr/>
          <p:nvPr/>
        </p:nvGrpSpPr>
        <p:grpSpPr>
          <a:xfrm>
            <a:off x="-41039" y="509064"/>
            <a:ext cx="5217958" cy="6239661"/>
            <a:chOff x="-19221" y="251144"/>
            <a:chExt cx="5217958" cy="6239661"/>
          </a:xfrm>
        </p:grpSpPr>
        <p:sp>
          <p:nvSpPr>
            <p:cNvPr id="98" name="Google Shape;98;p17"/>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9" name="Google Shape;99;p17"/>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0" name="Google Shape;100;p17"/>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1" name="Google Shape;101;p17"/>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02" name="Google Shape;102;p17"/>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Who are we and how did we get here?</a:t>
            </a:r>
            <a:endParaRPr b="1"/>
          </a:p>
        </p:txBody>
      </p:sp>
      <p:sp>
        <p:nvSpPr>
          <p:cNvPr id="103" name="Google Shape;103;p17"/>
          <p:cNvSpPr txBox="1">
            <a:spLocks noGrp="1"/>
          </p:cNvSpPr>
          <p:nvPr>
            <p:ph type="body" idx="1"/>
          </p:nvPr>
        </p:nvSpPr>
        <p:spPr>
          <a:xfrm>
            <a:off x="6172200" y="344625"/>
            <a:ext cx="5355600" cy="6404100"/>
          </a:xfrm>
          <a:prstGeom prst="rect">
            <a:avLst/>
          </a:prstGeom>
          <a:noFill/>
          <a:ln>
            <a:noFill/>
          </a:ln>
        </p:spPr>
        <p:txBody>
          <a:bodyPr spcFirstLastPara="1" wrap="square" lIns="91425" tIns="45700" rIns="91425" bIns="45700" anchor="ctr" anchorCtr="0">
            <a:normAutofit/>
          </a:bodyPr>
          <a:lstStyle/>
          <a:p>
            <a:pPr marL="342900" lvl="0" indent="-342900" algn="l" rtl="0">
              <a:lnSpc>
                <a:spcPct val="90000"/>
              </a:lnSpc>
              <a:spcBef>
                <a:spcPts val="0"/>
              </a:spcBef>
              <a:spcAft>
                <a:spcPts val="0"/>
              </a:spcAft>
              <a:buSzPts val="2880"/>
              <a:buFont typeface="Arial"/>
              <a:buChar char="•"/>
            </a:pPr>
            <a:r>
              <a:rPr lang="en-US" b="1" i="1"/>
              <a:t>Drew Gitomer </a:t>
            </a:r>
            <a:r>
              <a:rPr lang="en-US"/>
              <a:t>– Rutgers University Graduate School of Education (now </a:t>
            </a:r>
            <a:r>
              <a:rPr lang="en-US" i="1"/>
              <a:t>Emeritus</a:t>
            </a:r>
            <a:r>
              <a:rPr lang="en-US"/>
              <a:t>)</a:t>
            </a:r>
            <a:endParaRPr/>
          </a:p>
          <a:p>
            <a:pPr marL="342900" lvl="0" indent="-342900" algn="l" rtl="0">
              <a:lnSpc>
                <a:spcPct val="90000"/>
              </a:lnSpc>
              <a:spcBef>
                <a:spcPts val="1000"/>
              </a:spcBef>
              <a:spcAft>
                <a:spcPts val="0"/>
              </a:spcAft>
              <a:buSzPts val="2880"/>
              <a:buFont typeface="Arial"/>
              <a:buChar char="•"/>
            </a:pPr>
            <a:r>
              <a:rPr lang="en-US" b="1" i="1"/>
              <a:t>Emily Hodge </a:t>
            </a:r>
            <a:r>
              <a:rPr lang="en-US"/>
              <a:t>– Educational Leadership, Virginia Commonwealth University (formerly Montclair State University)</a:t>
            </a:r>
            <a:endParaRPr/>
          </a:p>
          <a:p>
            <a:pPr marL="342900" lvl="0" indent="-342900" algn="l" rtl="0">
              <a:lnSpc>
                <a:spcPct val="90000"/>
              </a:lnSpc>
              <a:spcBef>
                <a:spcPts val="1000"/>
              </a:spcBef>
              <a:spcAft>
                <a:spcPts val="1600"/>
              </a:spcAft>
              <a:buSzPts val="2880"/>
              <a:buFont typeface="Arial"/>
              <a:buChar char="•"/>
            </a:pPr>
            <a:r>
              <a:rPr lang="en-US" b="1" i="1"/>
              <a:t>Rachel Garver </a:t>
            </a:r>
            <a:r>
              <a:rPr lang="en-US"/>
              <a:t>– Educational Leadership, Montclair State University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4"/>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0" name="Google Shape;110;p4"/>
          <p:cNvSpPr/>
          <p:nvPr/>
        </p:nvSpPr>
        <p:spPr>
          <a:xfrm>
            <a:off x="305" y="272496"/>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111" name="Google Shape;111;p4"/>
          <p:cNvGrpSpPr/>
          <p:nvPr/>
        </p:nvGrpSpPr>
        <p:grpSpPr>
          <a:xfrm>
            <a:off x="-21863" y="508838"/>
            <a:ext cx="5217958" cy="6239661"/>
            <a:chOff x="-19221" y="251144"/>
            <a:chExt cx="5217958" cy="6239661"/>
          </a:xfrm>
        </p:grpSpPr>
        <p:sp>
          <p:nvSpPr>
            <p:cNvPr id="112" name="Google Shape;112;p4"/>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3" name="Google Shape;113;p4"/>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4" name="Google Shape;114;p4"/>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5" name="Google Shape;115;p4"/>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16" name="Google Shape;116;p4"/>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Where did the edTPA come from?</a:t>
            </a:r>
            <a:endParaRPr b="1"/>
          </a:p>
        </p:txBody>
      </p:sp>
      <p:sp>
        <p:nvSpPr>
          <p:cNvPr id="117" name="Google Shape;117;p4"/>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rmAutofit/>
          </a:bodyPr>
          <a:lstStyle/>
          <a:p>
            <a:pPr marL="228600" lvl="0" indent="0" algn="l" rtl="0">
              <a:lnSpc>
                <a:spcPct val="90000"/>
              </a:lnSpc>
              <a:spcBef>
                <a:spcPts val="0"/>
              </a:spcBef>
              <a:spcAft>
                <a:spcPts val="0"/>
              </a:spcAft>
              <a:buSzPts val="1800"/>
              <a:buNone/>
            </a:pPr>
            <a:r>
              <a:rPr lang="en-US">
                <a:solidFill>
                  <a:schemeClr val="dk2"/>
                </a:solidFill>
              </a:rPr>
              <a:t>“</a:t>
            </a:r>
            <a:r>
              <a:rPr lang="en-US" i="1">
                <a:solidFill>
                  <a:schemeClr val="dk2"/>
                </a:solidFill>
              </a:rPr>
              <a:t>Parents, practitioners, and policymakers agree that the key to improving public education in America is placing highly skilled and effective teachers in all classrooms. Yet the nation still lacks a practical set of standards and assessments that can guarantee that teachers, particularly new teachers, are well prepared and ready to teach</a:t>
            </a:r>
            <a:r>
              <a:rPr lang="en-US">
                <a:solidFill>
                  <a:schemeClr val="dk2"/>
                </a:solidFill>
              </a:rPr>
              <a:t>.”  </a:t>
            </a:r>
            <a:endParaRPr>
              <a:solidFill>
                <a:schemeClr val="dk2"/>
              </a:solidFill>
            </a:endParaRPr>
          </a:p>
          <a:p>
            <a:pPr marL="228600" lvl="0" indent="0" algn="l" rtl="0">
              <a:lnSpc>
                <a:spcPct val="90000"/>
              </a:lnSpc>
              <a:spcBef>
                <a:spcPts val="1600"/>
              </a:spcBef>
              <a:spcAft>
                <a:spcPts val="0"/>
              </a:spcAft>
              <a:buSzPts val="1800"/>
              <a:buNone/>
            </a:pPr>
            <a:endParaRPr>
              <a:solidFill>
                <a:schemeClr val="dk2"/>
              </a:solidFill>
            </a:endParaRPr>
          </a:p>
          <a:p>
            <a:pPr marL="228600" lvl="0" indent="0" algn="l" rtl="0">
              <a:lnSpc>
                <a:spcPct val="90000"/>
              </a:lnSpc>
              <a:spcBef>
                <a:spcPts val="1600"/>
              </a:spcBef>
              <a:spcAft>
                <a:spcPts val="1600"/>
              </a:spcAft>
              <a:buSzPts val="1800"/>
              <a:buNone/>
            </a:pPr>
            <a:r>
              <a:rPr lang="en-US">
                <a:solidFill>
                  <a:schemeClr val="dk2"/>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Linda Darling-Hammond, 2010</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7000"/>
              </a:schemeClr>
            </a:gs>
            <a:gs pos="6000">
              <a:schemeClr val="bg1"/>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C7D19-9525-237F-56D8-668509689334}"/>
              </a:ext>
            </a:extLst>
          </p:cNvPr>
          <p:cNvSpPr>
            <a:spLocks noGrp="1"/>
          </p:cNvSpPr>
          <p:nvPr>
            <p:ph type="title"/>
          </p:nvPr>
        </p:nvSpPr>
        <p:spPr>
          <a:xfrm>
            <a:off x="2254685" y="-264393"/>
            <a:ext cx="6641267" cy="1105118"/>
          </a:xfrm>
        </p:spPr>
        <p:txBody>
          <a:bodyPr>
            <a:noAutofit/>
          </a:bodyPr>
          <a:lstStyle/>
          <a:p>
            <a:pPr algn="ctr"/>
            <a:r>
              <a:rPr lang="en-US" sz="3600" b="1" dirty="0"/>
              <a:t>The Structure of the </a:t>
            </a:r>
            <a:r>
              <a:rPr lang="en-US" sz="3600" b="1" dirty="0" err="1"/>
              <a:t>edTPA</a:t>
            </a:r>
            <a:endParaRPr lang="en-US" sz="3600" b="1" dirty="0"/>
          </a:p>
        </p:txBody>
      </p:sp>
      <p:sp>
        <p:nvSpPr>
          <p:cNvPr id="3" name="Text Placeholder 2">
            <a:extLst>
              <a:ext uri="{FF2B5EF4-FFF2-40B4-BE49-F238E27FC236}">
                <a16:creationId xmlns:a16="http://schemas.microsoft.com/office/drawing/2014/main" id="{736AF58B-837A-33C3-AF55-497E0D5105A4}"/>
              </a:ext>
            </a:extLst>
          </p:cNvPr>
          <p:cNvSpPr>
            <a:spLocks/>
          </p:cNvSpPr>
          <p:nvPr>
            <p:ph type="body" idx="1"/>
          </p:nvPr>
        </p:nvSpPr>
        <p:spPr>
          <a:xfrm>
            <a:off x="575855" y="1542845"/>
            <a:ext cx="4891691" cy="4239300"/>
          </a:xfrm>
          <a:solidFill>
            <a:schemeClr val="accent4">
              <a:lumMod val="20000"/>
              <a:lumOff val="80000"/>
            </a:schemeClr>
          </a:solidFill>
        </p:spPr>
        <p:txBody>
          <a:bodyPr>
            <a:normAutofit/>
          </a:bodyPr>
          <a:lstStyle/>
          <a:p>
            <a:pPr marL="287338" indent="0">
              <a:buNone/>
              <a:tabLst>
                <a:tab pos="7083425" algn="l"/>
                <a:tab pos="10337800" algn="l"/>
              </a:tabLst>
            </a:pPr>
            <a:r>
              <a:rPr lang="en-US" dirty="0">
                <a:solidFill>
                  <a:schemeClr val="dk1"/>
                </a:solidFill>
              </a:rPr>
              <a:t>Specifics of assessments vary by certification area, but follow a common structure:</a:t>
            </a:r>
          </a:p>
          <a:p>
            <a:pPr marL="287338" indent="0">
              <a:buNone/>
              <a:tabLst>
                <a:tab pos="7083425" algn="l"/>
                <a:tab pos="10337800" algn="l"/>
              </a:tabLst>
            </a:pPr>
            <a:endParaRPr lang="en-US" dirty="0">
              <a:solidFill>
                <a:schemeClr val="dk1"/>
              </a:solidFill>
            </a:endParaRPr>
          </a:p>
          <a:p>
            <a:pPr marL="865188" indent="-285750">
              <a:lnSpc>
                <a:spcPct val="125454"/>
              </a:lnSpc>
              <a:tabLst>
                <a:tab pos="7083425" algn="l"/>
                <a:tab pos="10337800" algn="l"/>
              </a:tabLst>
            </a:pPr>
            <a:r>
              <a:rPr lang="en-US" dirty="0">
                <a:solidFill>
                  <a:schemeClr val="dk1"/>
                </a:solidFill>
              </a:rPr>
              <a:t>Candidates select a sample of an instructional unit – consecutive lessons over 3-5 days</a:t>
            </a:r>
          </a:p>
          <a:p>
            <a:pPr marL="865188" indent="-285750">
              <a:lnSpc>
                <a:spcPct val="125454"/>
              </a:lnSpc>
              <a:tabLst>
                <a:tab pos="7083425" algn="l"/>
                <a:tab pos="10337800" algn="l"/>
              </a:tabLst>
            </a:pPr>
            <a:r>
              <a:rPr lang="en-US" dirty="0">
                <a:solidFill>
                  <a:schemeClr val="dk1"/>
                </a:solidFill>
              </a:rPr>
              <a:t>Candidates create a portfolio that focuses on 3 domains – </a:t>
            </a:r>
            <a:r>
              <a:rPr lang="en-US" i="1" dirty="0">
                <a:solidFill>
                  <a:schemeClr val="dk1"/>
                </a:solidFill>
              </a:rPr>
              <a:t>Planning, Instruction and Assessment</a:t>
            </a:r>
          </a:p>
          <a:p>
            <a:pPr marL="865188" indent="-285750">
              <a:lnSpc>
                <a:spcPct val="125454"/>
              </a:lnSpc>
              <a:spcAft>
                <a:spcPts val="800"/>
              </a:spcAft>
              <a:tabLst>
                <a:tab pos="7083425" algn="l"/>
                <a:tab pos="10337800" algn="l"/>
              </a:tabLst>
            </a:pPr>
            <a:r>
              <a:rPr lang="en-US" dirty="0">
                <a:solidFill>
                  <a:schemeClr val="dk1"/>
                </a:solidFill>
              </a:rPr>
              <a:t>There are five dimensions for each domain and each is scored on a 5-point scale (15 dimensions are </a:t>
            </a:r>
            <a:r>
              <a:rPr lang="en-US">
                <a:solidFill>
                  <a:schemeClr val="dk1"/>
                </a:solidFill>
              </a:rPr>
              <a:t>scored)</a:t>
            </a:r>
            <a:endParaRPr lang="en-US" dirty="0">
              <a:solidFill>
                <a:schemeClr val="dk1"/>
              </a:solidFill>
            </a:endParaRPr>
          </a:p>
        </p:txBody>
      </p:sp>
      <p:sp>
        <p:nvSpPr>
          <p:cNvPr id="5" name="Rectangle 1">
            <a:extLst>
              <a:ext uri="{FF2B5EF4-FFF2-40B4-BE49-F238E27FC236}">
                <a16:creationId xmlns:a16="http://schemas.microsoft.com/office/drawing/2014/main" id="{240707EC-98FB-1E50-76B5-58934B19779C}"/>
              </a:ext>
            </a:extLst>
          </p:cNvPr>
          <p:cNvSpPr>
            <a:spLocks noChangeArrowheads="1"/>
          </p:cNvSpPr>
          <p:nvPr/>
        </p:nvSpPr>
        <p:spPr bwMode="auto">
          <a:xfrm>
            <a:off x="7396606" y="315452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Table 8">
            <a:extLst>
              <a:ext uri="{FF2B5EF4-FFF2-40B4-BE49-F238E27FC236}">
                <a16:creationId xmlns:a16="http://schemas.microsoft.com/office/drawing/2014/main" id="{C2BB2E39-E6D0-BE6C-B008-6427CEB8BEB9}"/>
              </a:ext>
            </a:extLst>
          </p:cNvPr>
          <p:cNvGraphicFramePr>
            <a:graphicFrameLocks noGrp="1"/>
          </p:cNvGraphicFramePr>
          <p:nvPr>
            <p:extLst>
              <p:ext uri="{D42A27DB-BD31-4B8C-83A1-F6EECF244321}">
                <p14:modId xmlns:p14="http://schemas.microsoft.com/office/powerpoint/2010/main" val="1688577357"/>
              </p:ext>
            </p:extLst>
          </p:nvPr>
        </p:nvGraphicFramePr>
        <p:xfrm>
          <a:off x="6298223" y="1542845"/>
          <a:ext cx="5195458" cy="4706810"/>
        </p:xfrm>
        <a:graphic>
          <a:graphicData uri="http://schemas.openxmlformats.org/drawingml/2006/table">
            <a:tbl>
              <a:tblPr/>
              <a:tblGrid>
                <a:gridCol w="1629464">
                  <a:extLst>
                    <a:ext uri="{9D8B030D-6E8A-4147-A177-3AD203B41FA5}">
                      <a16:colId xmlns:a16="http://schemas.microsoft.com/office/drawing/2014/main" val="2993868014"/>
                    </a:ext>
                  </a:extLst>
                </a:gridCol>
                <a:gridCol w="1782997">
                  <a:extLst>
                    <a:ext uri="{9D8B030D-6E8A-4147-A177-3AD203B41FA5}">
                      <a16:colId xmlns:a16="http://schemas.microsoft.com/office/drawing/2014/main" val="1610009753"/>
                    </a:ext>
                  </a:extLst>
                </a:gridCol>
                <a:gridCol w="1782997">
                  <a:extLst>
                    <a:ext uri="{9D8B030D-6E8A-4147-A177-3AD203B41FA5}">
                      <a16:colId xmlns:a16="http://schemas.microsoft.com/office/drawing/2014/main" val="72868234"/>
                    </a:ext>
                  </a:extLst>
                </a:gridCol>
              </a:tblGrid>
              <a:tr h="372193">
                <a:tc>
                  <a:txBody>
                    <a:bodyPr/>
                    <a:lstStyle/>
                    <a:p>
                      <a:pPr algn="ctr" rtl="0" fontAlgn="t">
                        <a:buNone/>
                      </a:pPr>
                      <a:r>
                        <a:rPr lang="en-US" sz="1600" b="1" i="0" u="none" strike="noStrike" dirty="0">
                          <a:solidFill>
                            <a:srgbClr val="000000"/>
                          </a:solidFill>
                          <a:effectLst/>
                          <a:latin typeface="Arial" panose="020B0604020202020204" pitchFamily="34" charset="0"/>
                        </a:rPr>
                        <a:t>Planning</a:t>
                      </a:r>
                      <a:endParaRPr lang="en-US" sz="1600" b="1" dirty="0">
                        <a:effectLs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50000" r="50000" b="50000"/>
                      </a:path>
                      <a:tileRect/>
                    </a:gradFill>
                  </a:tcPr>
                </a:tc>
                <a:tc>
                  <a:txBody>
                    <a:bodyPr/>
                    <a:lstStyle/>
                    <a:p>
                      <a:pPr algn="ctr" rtl="0" fontAlgn="t">
                        <a:buNone/>
                      </a:pPr>
                      <a:r>
                        <a:rPr lang="en-US" sz="1600" b="1" i="0" u="none" strike="noStrike" dirty="0">
                          <a:solidFill>
                            <a:srgbClr val="000000"/>
                          </a:solidFill>
                          <a:effectLst/>
                          <a:latin typeface="Arial" panose="020B0604020202020204" pitchFamily="34" charset="0"/>
                        </a:rPr>
                        <a:t>Instruction</a:t>
                      </a:r>
                      <a:endParaRPr lang="en-US" sz="1600" b="1" dirty="0">
                        <a:effectLs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50000" r="50000" b="50000"/>
                      </a:path>
                      <a:tileRect/>
                    </a:gradFill>
                  </a:tcPr>
                </a:tc>
                <a:tc>
                  <a:txBody>
                    <a:bodyPr/>
                    <a:lstStyle/>
                    <a:p>
                      <a:pPr algn="ctr" rtl="0" fontAlgn="t">
                        <a:buNone/>
                      </a:pPr>
                      <a:r>
                        <a:rPr lang="en-US" sz="1600" b="1" i="0" u="none" strike="noStrike" dirty="0">
                          <a:solidFill>
                            <a:srgbClr val="000000"/>
                          </a:solidFill>
                          <a:effectLst/>
                          <a:latin typeface="Arial" panose="020B0604020202020204" pitchFamily="34" charset="0"/>
                        </a:rPr>
                        <a:t>Assessment</a:t>
                      </a:r>
                      <a:endParaRPr lang="en-US" sz="1600" b="1" dirty="0">
                        <a:effectLs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50000" r="50000" b="50000"/>
                      </a:path>
                      <a:tileRect/>
                    </a:gradFill>
                  </a:tcPr>
                </a:tc>
                <a:extLst>
                  <a:ext uri="{0D108BD9-81ED-4DB2-BD59-A6C34878D82A}">
                    <a16:rowId xmlns:a16="http://schemas.microsoft.com/office/drawing/2014/main" val="125434247"/>
                  </a:ext>
                </a:extLst>
              </a:tr>
              <a:tr h="919089">
                <a:tc>
                  <a:txBody>
                    <a:bodyPr/>
                    <a:lstStyle/>
                    <a:p>
                      <a:pPr rtl="0" fontAlgn="t">
                        <a:buNone/>
                      </a:pPr>
                      <a:r>
                        <a:rPr lang="en-US" sz="1400" b="0" i="0" u="none" strike="noStrike" dirty="0">
                          <a:solidFill>
                            <a:srgbClr val="000000"/>
                          </a:solidFill>
                          <a:effectLst/>
                          <a:latin typeface="+mn-lt"/>
                        </a:rPr>
                        <a:t>Context for Learning Information</a:t>
                      </a: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r>
                        <a:rPr lang="en-US" sz="1400" b="0" i="0" u="none" strike="noStrike" dirty="0">
                          <a:solidFill>
                            <a:srgbClr val="000000"/>
                          </a:solidFill>
                          <a:effectLst/>
                          <a:latin typeface="+mn-lt"/>
                        </a:rPr>
                        <a:t>Video Clips (2 unedited segments of instruction – max 15 minutes total)</a:t>
                      </a: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r>
                        <a:rPr lang="en-US" sz="1400" b="0" i="0" u="none" strike="noStrike">
                          <a:solidFill>
                            <a:srgbClr val="000000"/>
                          </a:solidFill>
                          <a:effectLst/>
                          <a:latin typeface="+mn-lt"/>
                        </a:rPr>
                        <a:t>Student Work Samples</a:t>
                      </a:r>
                      <a:endParaRPr lang="en-US" sz="140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799262267"/>
                  </a:ext>
                </a:extLst>
              </a:tr>
              <a:tr h="736790">
                <a:tc>
                  <a:txBody>
                    <a:bodyPr/>
                    <a:lstStyle/>
                    <a:p>
                      <a:pPr rtl="0" fontAlgn="t">
                        <a:buNone/>
                      </a:pPr>
                      <a:r>
                        <a:rPr lang="en-US" sz="1400" b="0" i="0" u="none" strike="noStrike">
                          <a:solidFill>
                            <a:srgbClr val="000000"/>
                          </a:solidFill>
                          <a:effectLst/>
                          <a:latin typeface="+mn-lt"/>
                        </a:rPr>
                        <a:t>Lesson Plans for Learning Segment</a:t>
                      </a:r>
                      <a:endParaRPr lang="en-US" sz="140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r>
                        <a:rPr lang="en-US" sz="1400" b="0" i="0" u="none" strike="noStrike" dirty="0">
                          <a:solidFill>
                            <a:srgbClr val="000000"/>
                          </a:solidFill>
                          <a:effectLst/>
                          <a:latin typeface="+mn-lt"/>
                        </a:rPr>
                        <a:t>Evidence of Feedback to Students</a:t>
                      </a: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97850114"/>
                  </a:ext>
                </a:extLst>
              </a:tr>
              <a:tr h="372193">
                <a:tc>
                  <a:txBody>
                    <a:bodyPr/>
                    <a:lstStyle/>
                    <a:p>
                      <a:pPr rtl="0" fontAlgn="t">
                        <a:buNone/>
                      </a:pPr>
                      <a:r>
                        <a:rPr lang="en-US" sz="1400" b="0" i="0" u="none" strike="noStrike">
                          <a:solidFill>
                            <a:srgbClr val="000000"/>
                          </a:solidFill>
                          <a:effectLst/>
                          <a:latin typeface="+mn-lt"/>
                        </a:rPr>
                        <a:t>Instructional Materials</a:t>
                      </a:r>
                      <a:endParaRPr lang="en-US" sz="140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r>
                        <a:rPr lang="en-US" sz="1400" b="0" i="0" u="none" strike="noStrike" dirty="0">
                          <a:solidFill>
                            <a:srgbClr val="000000"/>
                          </a:solidFill>
                          <a:effectLst/>
                          <a:latin typeface="+mn-lt"/>
                        </a:rPr>
                        <a:t> </a:t>
                      </a: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r>
                        <a:rPr lang="en-US" sz="1400" b="0" i="0" u="none" strike="noStrike" dirty="0">
                          <a:solidFill>
                            <a:srgbClr val="000000"/>
                          </a:solidFill>
                          <a:effectLst/>
                          <a:latin typeface="+mn-lt"/>
                        </a:rPr>
                        <a:t>Evaluation Criteria</a:t>
                      </a: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358041517"/>
                  </a:ext>
                </a:extLst>
              </a:tr>
              <a:tr h="736790">
                <a:tc>
                  <a:txBody>
                    <a:bodyPr/>
                    <a:lstStyle/>
                    <a:p>
                      <a:pPr rtl="0" fontAlgn="t">
                        <a:buNone/>
                      </a:pPr>
                      <a:r>
                        <a:rPr lang="en-US" sz="1400" b="0" i="0" u="none" strike="noStrike">
                          <a:solidFill>
                            <a:srgbClr val="000000"/>
                          </a:solidFill>
                          <a:effectLst/>
                          <a:latin typeface="+mn-lt"/>
                        </a:rPr>
                        <a:t>Assessments</a:t>
                      </a:r>
                      <a:endParaRPr lang="en-US" sz="140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r>
                        <a:rPr lang="en-US" sz="1400" b="0" i="0" u="none" strike="noStrike" dirty="0">
                          <a:solidFill>
                            <a:srgbClr val="000000"/>
                          </a:solidFill>
                          <a:effectLst/>
                          <a:latin typeface="+mn-lt"/>
                        </a:rPr>
                        <a:t> </a:t>
                      </a: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rtl="0" fontAlgn="t">
                        <a:buNone/>
                      </a:pP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679289431"/>
                  </a:ext>
                </a:extLst>
              </a:tr>
              <a:tr h="554491">
                <a:tc>
                  <a:txBody>
                    <a:bodyPr/>
                    <a:lstStyle/>
                    <a:p>
                      <a:pPr rtl="0" fontAlgn="t">
                        <a:buNone/>
                      </a:pPr>
                      <a:r>
                        <a:rPr lang="en-US" sz="1400" b="0" i="0" u="none" strike="noStrike" dirty="0">
                          <a:solidFill>
                            <a:srgbClr val="000000"/>
                          </a:solidFill>
                          <a:effectLst/>
                          <a:latin typeface="+mn-lt"/>
                        </a:rPr>
                        <a:t>Structured Planning Commentary</a:t>
                      </a: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lang="en-US" sz="1400" b="0" i="0" u="none" strike="noStrike" dirty="0">
                          <a:solidFill>
                            <a:srgbClr val="000000"/>
                          </a:solidFill>
                          <a:effectLst/>
                          <a:latin typeface="+mn-lt"/>
                        </a:rPr>
                        <a:t> Structured Instructional Commentary</a:t>
                      </a:r>
                      <a:endParaRPr lang="en-US" sz="1400" dirty="0">
                        <a:effectLst/>
                        <a:latin typeface="+mn-lt"/>
                      </a:endParaRPr>
                    </a:p>
                    <a:p>
                      <a:pPr rtl="0" fontAlgn="t">
                        <a:buNone/>
                      </a:pP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lang="en-US" sz="1400" b="0" i="0" u="none" strike="noStrike" dirty="0">
                          <a:solidFill>
                            <a:srgbClr val="000000"/>
                          </a:solidFill>
                          <a:effectLst/>
                          <a:latin typeface="+mn-lt"/>
                        </a:rPr>
                        <a:t> Structured Assessment Commentary</a:t>
                      </a:r>
                      <a:endParaRPr lang="en-US" sz="1400" dirty="0">
                        <a:effectLst/>
                        <a:latin typeface="+mn-lt"/>
                      </a:endParaRPr>
                    </a:p>
                    <a:p>
                      <a:pPr rtl="0" fontAlgn="t">
                        <a:buNone/>
                      </a:pPr>
                      <a:endParaRPr lang="en-US" sz="1400" dirty="0">
                        <a:effectLst/>
                        <a:latin typeface="+mn-lt"/>
                      </a:endParaRPr>
                    </a:p>
                  </a:txBody>
                  <a:tcPr marL="66675" marR="66675" marT="95250" marB="952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888319593"/>
                  </a:ext>
                </a:extLst>
              </a:tr>
            </a:tbl>
          </a:graphicData>
        </a:graphic>
      </p:graphicFrame>
      <p:sp>
        <p:nvSpPr>
          <p:cNvPr id="10" name="Rectangle 3">
            <a:extLst>
              <a:ext uri="{FF2B5EF4-FFF2-40B4-BE49-F238E27FC236}">
                <a16:creationId xmlns:a16="http://schemas.microsoft.com/office/drawing/2014/main" id="{588E70AF-BA51-DEAA-C400-BF0AC085F0AD}"/>
              </a:ext>
            </a:extLst>
          </p:cNvPr>
          <p:cNvSpPr>
            <a:spLocks noChangeArrowheads="1"/>
          </p:cNvSpPr>
          <p:nvPr/>
        </p:nvSpPr>
        <p:spPr bwMode="auto">
          <a:xfrm>
            <a:off x="6871026" y="1995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6" name="TextBox 15">
            <a:extLst>
              <a:ext uri="{FF2B5EF4-FFF2-40B4-BE49-F238E27FC236}">
                <a16:creationId xmlns:a16="http://schemas.microsoft.com/office/drawing/2014/main" id="{ABD0240A-D01B-31F0-E303-74274BE8EAB6}"/>
              </a:ext>
            </a:extLst>
          </p:cNvPr>
          <p:cNvSpPr txBox="1"/>
          <p:nvPr/>
        </p:nvSpPr>
        <p:spPr>
          <a:xfrm>
            <a:off x="1622787" y="960952"/>
            <a:ext cx="2731838" cy="461665"/>
          </a:xfrm>
          <a:prstGeom prst="rect">
            <a:avLst/>
          </a:prstGeom>
          <a:noFill/>
        </p:spPr>
        <p:txBody>
          <a:bodyPr wrap="none" rtlCol="0">
            <a:spAutoFit/>
          </a:bodyPr>
          <a:lstStyle/>
          <a:p>
            <a:r>
              <a:rPr lang="en-US" sz="2400" b="1" dirty="0"/>
              <a:t>Portfolio Process</a:t>
            </a:r>
          </a:p>
        </p:txBody>
      </p:sp>
      <p:sp>
        <p:nvSpPr>
          <p:cNvPr id="17" name="TextBox 16">
            <a:extLst>
              <a:ext uri="{FF2B5EF4-FFF2-40B4-BE49-F238E27FC236}">
                <a16:creationId xmlns:a16="http://schemas.microsoft.com/office/drawing/2014/main" id="{097CC661-5069-37CA-7947-756D735D71B2}"/>
              </a:ext>
            </a:extLst>
          </p:cNvPr>
          <p:cNvSpPr txBox="1"/>
          <p:nvPr/>
        </p:nvSpPr>
        <p:spPr>
          <a:xfrm>
            <a:off x="7462707" y="916198"/>
            <a:ext cx="2866490" cy="461665"/>
          </a:xfrm>
          <a:prstGeom prst="rect">
            <a:avLst/>
          </a:prstGeom>
          <a:noFill/>
        </p:spPr>
        <p:txBody>
          <a:bodyPr wrap="none" rtlCol="0">
            <a:spAutoFit/>
          </a:bodyPr>
          <a:lstStyle/>
          <a:p>
            <a:r>
              <a:rPr lang="en-US" sz="2400" b="1" dirty="0"/>
              <a:t>Portfolio Contents</a:t>
            </a:r>
          </a:p>
        </p:txBody>
      </p:sp>
    </p:spTree>
    <p:extLst>
      <p:ext uri="{BB962C8B-B14F-4D97-AF65-F5344CB8AC3E}">
        <p14:creationId xmlns:p14="http://schemas.microsoft.com/office/powerpoint/2010/main" val="2622049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sp>
        <p:nvSpPr>
          <p:cNvPr id="131" name="Google Shape;131;p18"/>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2" name="Google Shape;132;p18"/>
          <p:cNvSpPr/>
          <p:nvPr/>
        </p:nvSpPr>
        <p:spPr>
          <a:xfrm>
            <a:off x="305" y="228175"/>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133" name="Google Shape;133;p18"/>
          <p:cNvGrpSpPr/>
          <p:nvPr/>
        </p:nvGrpSpPr>
        <p:grpSpPr>
          <a:xfrm>
            <a:off x="-21863" y="508838"/>
            <a:ext cx="5217958" cy="6239661"/>
            <a:chOff x="-19221" y="251144"/>
            <a:chExt cx="5217958" cy="6239661"/>
          </a:xfrm>
        </p:grpSpPr>
        <p:sp>
          <p:nvSpPr>
            <p:cNvPr id="134" name="Google Shape;134;p18"/>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5" name="Google Shape;135;p18"/>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6" name="Google Shape;136;p18"/>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7" name="Google Shape;137;p18"/>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38" name="Google Shape;138;p18"/>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New Jersey adopts the edTPA in 2016</a:t>
            </a:r>
            <a:endParaRPr b="1"/>
          </a:p>
        </p:txBody>
      </p:sp>
      <p:sp>
        <p:nvSpPr>
          <p:cNvPr id="139" name="Google Shape;139;p18"/>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rmAutofit/>
          </a:bodyPr>
          <a:lstStyle/>
          <a:p>
            <a:pPr marL="342900" lvl="0" indent="-342900" algn="l" rtl="0">
              <a:lnSpc>
                <a:spcPct val="90000"/>
              </a:lnSpc>
              <a:spcBef>
                <a:spcPts val="0"/>
              </a:spcBef>
              <a:spcAft>
                <a:spcPts val="0"/>
              </a:spcAft>
              <a:buClr>
                <a:schemeClr val="dk2"/>
              </a:buClr>
              <a:buSzPts val="2880"/>
              <a:buFont typeface="Arial"/>
              <a:buChar char="•"/>
            </a:pPr>
            <a:r>
              <a:rPr lang="en-US" sz="2400">
                <a:solidFill>
                  <a:schemeClr val="dk2"/>
                </a:solidFill>
              </a:rPr>
              <a:t>Along with many other states, New Jersey mandated that all teacher candidates needed to take and pass the assessment.</a:t>
            </a:r>
            <a:endParaRPr sz="2000"/>
          </a:p>
          <a:p>
            <a:pPr marL="342900" lvl="0" indent="-342900" algn="l" rtl="0">
              <a:lnSpc>
                <a:spcPct val="90000"/>
              </a:lnSpc>
              <a:spcBef>
                <a:spcPts val="1000"/>
              </a:spcBef>
              <a:spcAft>
                <a:spcPts val="0"/>
              </a:spcAft>
              <a:buClr>
                <a:schemeClr val="dk2"/>
              </a:buClr>
              <a:buSzPts val="2880"/>
              <a:buFont typeface="Arial"/>
              <a:buChar char="•"/>
            </a:pPr>
            <a:r>
              <a:rPr lang="en-US" sz="2400">
                <a:solidFill>
                  <a:schemeClr val="dk2"/>
                </a:solidFill>
              </a:rPr>
              <a:t>Pearson Assessments was the test administrator and responsible for all scoring and reporting.</a:t>
            </a:r>
            <a:endParaRPr sz="2000"/>
          </a:p>
          <a:p>
            <a:pPr marL="342900" lvl="0" indent="-342900" algn="l" rtl="0">
              <a:lnSpc>
                <a:spcPct val="90000"/>
              </a:lnSpc>
              <a:spcBef>
                <a:spcPts val="1000"/>
              </a:spcBef>
              <a:spcAft>
                <a:spcPts val="1600"/>
              </a:spcAft>
              <a:buClr>
                <a:schemeClr val="dk2"/>
              </a:buClr>
              <a:buSzPts val="2880"/>
              <a:buFont typeface="Arial"/>
              <a:buChar char="•"/>
            </a:pPr>
            <a:r>
              <a:rPr lang="en-US" sz="2400">
                <a:solidFill>
                  <a:schemeClr val="dk2"/>
                </a:solidFill>
              </a:rPr>
              <a:t>While major teacher education organizations, including the American Association of Colleges of Teacher Education (AACTE), were fully behind the assessment, significant concerns surfaced.</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sp>
        <p:nvSpPr>
          <p:cNvPr id="145" name="Google Shape;145;p19"/>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6" name="Google Shape;146;p19"/>
          <p:cNvSpPr/>
          <p:nvPr/>
        </p:nvSpPr>
        <p:spPr>
          <a:xfrm>
            <a:off x="-21863" y="2729"/>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147" name="Google Shape;147;p19"/>
          <p:cNvGrpSpPr/>
          <p:nvPr/>
        </p:nvGrpSpPr>
        <p:grpSpPr>
          <a:xfrm>
            <a:off x="-21863" y="508838"/>
            <a:ext cx="5217958" cy="6239661"/>
            <a:chOff x="-19221" y="251144"/>
            <a:chExt cx="5217958" cy="6239661"/>
          </a:xfrm>
        </p:grpSpPr>
        <p:sp>
          <p:nvSpPr>
            <p:cNvPr id="148" name="Google Shape;148;p19"/>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9" name="Google Shape;149;p19"/>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0" name="Google Shape;150;p19"/>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1" name="Google Shape;151;p19"/>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52" name="Google Shape;152;p19"/>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Persistent concerns</a:t>
            </a:r>
            <a:endParaRPr b="1"/>
          </a:p>
        </p:txBody>
      </p:sp>
      <p:sp>
        <p:nvSpPr>
          <p:cNvPr id="153" name="Google Shape;153;p19"/>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rmAutofit/>
          </a:bodyPr>
          <a:lstStyle/>
          <a:p>
            <a:pPr marL="342900" lvl="0" indent="-387350" algn="l" rtl="0">
              <a:lnSpc>
                <a:spcPct val="90000"/>
              </a:lnSpc>
              <a:spcBef>
                <a:spcPts val="0"/>
              </a:spcBef>
              <a:spcAft>
                <a:spcPts val="0"/>
              </a:spcAft>
              <a:buClr>
                <a:schemeClr val="dk2"/>
              </a:buClr>
              <a:buSzPts val="3580"/>
              <a:buFont typeface="Arial"/>
              <a:buChar char="•"/>
            </a:pPr>
            <a:r>
              <a:rPr lang="en-US" sz="3100">
                <a:solidFill>
                  <a:schemeClr val="dk2"/>
                </a:solidFill>
              </a:rPr>
              <a:t>Distortion of teacher education </a:t>
            </a:r>
            <a:endParaRPr sz="3100"/>
          </a:p>
          <a:p>
            <a:pPr marL="342900" lvl="0" indent="-387350" algn="l" rtl="0">
              <a:lnSpc>
                <a:spcPct val="90000"/>
              </a:lnSpc>
              <a:spcBef>
                <a:spcPts val="1000"/>
              </a:spcBef>
              <a:spcAft>
                <a:spcPts val="0"/>
              </a:spcAft>
              <a:buClr>
                <a:schemeClr val="dk2"/>
              </a:buClr>
              <a:buSzPts val="3580"/>
              <a:buFont typeface="Arial"/>
              <a:buChar char="•"/>
            </a:pPr>
            <a:r>
              <a:rPr lang="en-US" sz="3100">
                <a:solidFill>
                  <a:schemeClr val="dk2"/>
                </a:solidFill>
              </a:rPr>
              <a:t>Expense to students</a:t>
            </a:r>
            <a:endParaRPr sz="3100"/>
          </a:p>
          <a:p>
            <a:pPr marL="342900" lvl="0" indent="-387350" algn="l" rtl="0">
              <a:lnSpc>
                <a:spcPct val="90000"/>
              </a:lnSpc>
              <a:spcBef>
                <a:spcPts val="1000"/>
              </a:spcBef>
              <a:spcAft>
                <a:spcPts val="0"/>
              </a:spcAft>
              <a:buClr>
                <a:schemeClr val="dk2"/>
              </a:buClr>
              <a:buSzPts val="3580"/>
              <a:buFont typeface="Arial"/>
              <a:buChar char="•"/>
            </a:pPr>
            <a:r>
              <a:rPr lang="en-US" sz="3100">
                <a:solidFill>
                  <a:schemeClr val="dk2"/>
                </a:solidFill>
              </a:rPr>
              <a:t>Adverse impact</a:t>
            </a:r>
            <a:endParaRPr sz="3100"/>
          </a:p>
          <a:p>
            <a:pPr marL="342900" lvl="0" indent="-389255" algn="l" rtl="0">
              <a:lnSpc>
                <a:spcPct val="90000"/>
              </a:lnSpc>
              <a:spcBef>
                <a:spcPts val="1000"/>
              </a:spcBef>
              <a:spcAft>
                <a:spcPts val="0"/>
              </a:spcAft>
              <a:buClr>
                <a:schemeClr val="dk2"/>
              </a:buClr>
              <a:buSzPts val="3580"/>
              <a:buFont typeface="Arial"/>
              <a:buChar char="•"/>
            </a:pPr>
            <a:r>
              <a:rPr lang="en-US" sz="3100">
                <a:solidFill>
                  <a:schemeClr val="dk2"/>
                </a:solidFill>
              </a:rPr>
              <a:t>Contributing to teacher shortages</a:t>
            </a:r>
            <a:endParaRPr sz="3100">
              <a:solidFill>
                <a:schemeClr val="dk2"/>
              </a:solidFill>
            </a:endParaRPr>
          </a:p>
          <a:p>
            <a:pPr marL="342900" lvl="0" indent="-389255" algn="l" rtl="0">
              <a:spcBef>
                <a:spcPts val="1600"/>
              </a:spcBef>
              <a:spcAft>
                <a:spcPts val="0"/>
              </a:spcAft>
              <a:buClr>
                <a:schemeClr val="dk2"/>
              </a:buClr>
              <a:buSzPts val="3580"/>
              <a:buChar char="•"/>
            </a:pPr>
            <a:r>
              <a:rPr lang="en-US" sz="3100"/>
              <a:t>Measurement problems</a:t>
            </a:r>
            <a:endParaRPr sz="3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p7"/>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9" name="Google Shape;159;p7"/>
          <p:cNvSpPr/>
          <p:nvPr/>
        </p:nvSpPr>
        <p:spPr>
          <a:xfrm>
            <a:off x="305" y="24969"/>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160" name="Google Shape;160;p7"/>
          <p:cNvGrpSpPr/>
          <p:nvPr/>
        </p:nvGrpSpPr>
        <p:grpSpPr>
          <a:xfrm>
            <a:off x="-8137" y="0"/>
            <a:ext cx="5646974" cy="6483075"/>
            <a:chOff x="-19221" y="0"/>
            <a:chExt cx="5646974" cy="6483075"/>
          </a:xfrm>
        </p:grpSpPr>
        <p:sp>
          <p:nvSpPr>
            <p:cNvPr id="161" name="Google Shape;161;p7"/>
            <p:cNvSpPr/>
            <p:nvPr/>
          </p:nvSpPr>
          <p:spPr>
            <a:xfrm>
              <a:off x="-19220" y="116610"/>
              <a:ext cx="5535001" cy="6250127"/>
            </a:xfrm>
            <a:custGeom>
              <a:avLst/>
              <a:gdLst/>
              <a:ahLst/>
              <a:cxnLst/>
              <a:rect l="l" t="t" r="r" b="b"/>
              <a:pathLst>
                <a:path w="5535001" h="6250127" extrusionOk="0">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0">
                  <a:srgbClr val="4EA72E">
                    <a:alpha val="9411"/>
                  </a:srgbClr>
                </a:gs>
                <a:gs pos="37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2" name="Google Shape;162;p7"/>
            <p:cNvSpPr/>
            <p:nvPr/>
          </p:nvSpPr>
          <p:spPr>
            <a:xfrm>
              <a:off x="-19221" y="176241"/>
              <a:ext cx="5646908" cy="6130481"/>
            </a:xfrm>
            <a:custGeom>
              <a:avLst/>
              <a:gdLst/>
              <a:ahLst/>
              <a:cxnLst/>
              <a:rect l="l" t="t" r="r" b="b"/>
              <a:pathLst>
                <a:path w="5646908" h="6130481" extrusionOk="0">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0">
                  <a:srgbClr val="FFFFFF">
                    <a:alpha val="9411"/>
                  </a:srgbClr>
                </a:gs>
                <a:gs pos="2000">
                  <a:srgbClr val="FFFFFF">
                    <a:alpha val="9411"/>
                  </a:srgbClr>
                </a:gs>
                <a:gs pos="54000">
                  <a:srgbClr val="4EA72E">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3" name="Google Shape;163;p7"/>
            <p:cNvSpPr/>
            <p:nvPr/>
          </p:nvSpPr>
          <p:spPr>
            <a:xfrm>
              <a:off x="-19221" y="176241"/>
              <a:ext cx="5517522" cy="6130481"/>
            </a:xfrm>
            <a:custGeom>
              <a:avLst/>
              <a:gdLst/>
              <a:ahLst/>
              <a:cxnLst/>
              <a:rect l="l" t="t" r="r" b="b"/>
              <a:pathLst>
                <a:path w="5517522" h="6130481" extrusionOk="0">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4" name="Google Shape;164;p7"/>
            <p:cNvSpPr/>
            <p:nvPr/>
          </p:nvSpPr>
          <p:spPr>
            <a:xfrm>
              <a:off x="-19220" y="176241"/>
              <a:ext cx="5517475" cy="6130481"/>
            </a:xfrm>
            <a:custGeom>
              <a:avLst/>
              <a:gdLst/>
              <a:ahLst/>
              <a:cxnLst/>
              <a:rect l="l" t="t" r="r" b="b"/>
              <a:pathLst>
                <a:path w="5517475" h="6130481" extrusionOk="0">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5" name="Google Shape;165;p7"/>
            <p:cNvSpPr/>
            <p:nvPr/>
          </p:nvSpPr>
          <p:spPr>
            <a:xfrm>
              <a:off x="-19221" y="0"/>
              <a:ext cx="5646974" cy="6483075"/>
            </a:xfrm>
            <a:custGeom>
              <a:avLst/>
              <a:gdLst/>
              <a:ahLst/>
              <a:cxnLst/>
              <a:rect l="l" t="t" r="r" b="b"/>
              <a:pathLst>
                <a:path w="5646974" h="6483075" extrusionOk="0">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0">
                  <a:srgbClr val="FFFFFF">
                    <a:alpha val="9411"/>
                  </a:srgbClr>
                </a:gs>
                <a:gs pos="2000">
                  <a:srgbClr val="FFFFFF">
                    <a:alpha val="9411"/>
                  </a:srgbClr>
                </a:gs>
                <a:gs pos="16000">
                  <a:srgbClr val="4EA72E">
                    <a:alpha val="9411"/>
                  </a:srgbClr>
                </a:gs>
                <a:gs pos="74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66" name="Google Shape;166;p7"/>
          <p:cNvSpPr txBox="1">
            <a:spLocks noGrp="1"/>
          </p:cNvSpPr>
          <p:nvPr>
            <p:ph type="title"/>
          </p:nvPr>
        </p:nvSpPr>
        <p:spPr>
          <a:xfrm>
            <a:off x="804672" y="2065833"/>
            <a:ext cx="3669161" cy="27600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000"/>
              <a:buFont typeface="Play"/>
              <a:buNone/>
            </a:pPr>
            <a:r>
              <a:rPr lang="en-US" sz="4000" b="1">
                <a:solidFill>
                  <a:schemeClr val="dk2"/>
                </a:solidFill>
              </a:rPr>
              <a:t>Requirement reversed in 2022</a:t>
            </a:r>
            <a:endParaRPr b="1"/>
          </a:p>
        </p:txBody>
      </p:sp>
      <p:sp>
        <p:nvSpPr>
          <p:cNvPr id="167" name="Google Shape;167;p7"/>
          <p:cNvSpPr txBox="1">
            <a:spLocks noGrp="1"/>
          </p:cNvSpPr>
          <p:nvPr>
            <p:ph type="body" idx="1"/>
          </p:nvPr>
        </p:nvSpPr>
        <p:spPr>
          <a:xfrm>
            <a:off x="5975499" y="801866"/>
            <a:ext cx="6216196" cy="5230634"/>
          </a:xfrm>
          <a:prstGeom prst="rect">
            <a:avLst/>
          </a:prstGeom>
          <a:noFill/>
          <a:ln>
            <a:noFill/>
          </a:ln>
        </p:spPr>
        <p:txBody>
          <a:bodyPr spcFirstLastPara="1" wrap="square" lIns="91425" tIns="45700" rIns="91425" bIns="45700" anchor="ctr" anchorCtr="0">
            <a:noAutofit/>
          </a:bodyPr>
          <a:lstStyle/>
          <a:p>
            <a:pPr marL="342900" lvl="0" indent="-342900" algn="l" rtl="0">
              <a:lnSpc>
                <a:spcPct val="90000"/>
              </a:lnSpc>
              <a:spcBef>
                <a:spcPts val="0"/>
              </a:spcBef>
              <a:spcAft>
                <a:spcPts val="0"/>
              </a:spcAft>
              <a:buClr>
                <a:schemeClr val="dk2"/>
              </a:buClr>
              <a:buSzPts val="2880"/>
              <a:buFont typeface="Arial"/>
              <a:buChar char="•"/>
            </a:pPr>
            <a:r>
              <a:rPr lang="en-US">
                <a:solidFill>
                  <a:schemeClr val="dk2"/>
                </a:solidFill>
              </a:rPr>
              <a:t>The legislature unanimously voted to eliminate requirement of edTPA or any other performance assessment.</a:t>
            </a:r>
            <a:endParaRPr/>
          </a:p>
          <a:p>
            <a:pPr marL="342900" lvl="0" indent="-342900" algn="l" rtl="0">
              <a:lnSpc>
                <a:spcPct val="90000"/>
              </a:lnSpc>
              <a:spcBef>
                <a:spcPts val="1000"/>
              </a:spcBef>
              <a:spcAft>
                <a:spcPts val="0"/>
              </a:spcAft>
              <a:buClr>
                <a:schemeClr val="dk2"/>
              </a:buClr>
              <a:buSzPts val="2880"/>
              <a:buFont typeface="Arial"/>
              <a:buChar char="•"/>
            </a:pPr>
            <a:r>
              <a:rPr lang="en-US">
                <a:solidFill>
                  <a:schemeClr val="dk2"/>
                </a:solidFill>
              </a:rPr>
              <a:t>Governor Murphy initially vetoed, arguing for maintaining performance assessments, BUT under program control.</a:t>
            </a:r>
            <a:endParaRPr/>
          </a:p>
          <a:p>
            <a:pPr marL="342900" lvl="0" indent="-342900" algn="l" rtl="0">
              <a:lnSpc>
                <a:spcPct val="90000"/>
              </a:lnSpc>
              <a:spcBef>
                <a:spcPts val="1000"/>
              </a:spcBef>
              <a:spcAft>
                <a:spcPts val="0"/>
              </a:spcAft>
              <a:buClr>
                <a:schemeClr val="dk2"/>
              </a:buClr>
              <a:buSzPts val="2880"/>
              <a:buFont typeface="Arial"/>
              <a:buChar char="•"/>
            </a:pPr>
            <a:r>
              <a:rPr lang="en-US">
                <a:solidFill>
                  <a:schemeClr val="dk2"/>
                </a:solidFill>
              </a:rPr>
              <a:t>Revised legislation signed in December 2022</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g36909587bb4_0_82"/>
          <p:cNvSpPr/>
          <p:nvPr/>
        </p:nvSpPr>
        <p:spPr>
          <a:xfrm>
            <a:off x="-127591" y="-118518"/>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3" name="Google Shape;173;g36909587bb4_0_82"/>
          <p:cNvSpPr txBox="1">
            <a:spLocks noGrp="1"/>
          </p:cNvSpPr>
          <p:nvPr>
            <p:ph type="title"/>
          </p:nvPr>
        </p:nvSpPr>
        <p:spPr>
          <a:xfrm>
            <a:off x="638956" y="207726"/>
            <a:ext cx="10909500" cy="1832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889"/>
              <a:buNone/>
            </a:pPr>
            <a:r>
              <a:rPr lang="en-US" sz="4600" b="1">
                <a:solidFill>
                  <a:schemeClr val="dk1"/>
                </a:solidFill>
                <a:latin typeface="Arial"/>
                <a:ea typeface="Arial"/>
                <a:cs typeface="Arial"/>
                <a:sym typeface="Arial"/>
              </a:rPr>
              <a:t>Changes in</a:t>
            </a:r>
            <a:r>
              <a:rPr lang="en-US" sz="4600" b="1"/>
              <a:t> </a:t>
            </a:r>
            <a:r>
              <a:rPr lang="en-US" sz="4600" b="1">
                <a:solidFill>
                  <a:schemeClr val="dk1"/>
                </a:solidFill>
                <a:latin typeface="Arial"/>
                <a:ea typeface="Arial"/>
                <a:cs typeface="Arial"/>
                <a:sym typeface="Arial"/>
              </a:rPr>
              <a:t>Teacher Certification Assessme</a:t>
            </a:r>
            <a:r>
              <a:rPr lang="en-US" sz="4600" b="1">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nt in NJ</a:t>
            </a:r>
            <a:endParaRPr b="1"/>
          </a:p>
        </p:txBody>
      </p:sp>
      <p:sp>
        <p:nvSpPr>
          <p:cNvPr id="174" name="Google Shape;174;g36909587bb4_0_82"/>
          <p:cNvSpPr/>
          <p:nvPr/>
        </p:nvSpPr>
        <p:spPr>
          <a:xfrm>
            <a:off x="3807702" y="2575087"/>
            <a:ext cx="4572000" cy="18288"/>
          </a:xfrm>
          <a:custGeom>
            <a:avLst/>
            <a:gdLst/>
            <a:ahLst/>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175" name="Google Shape;175;g36909587bb4_0_82"/>
          <p:cNvGrpSpPr/>
          <p:nvPr/>
        </p:nvGrpSpPr>
        <p:grpSpPr>
          <a:xfrm>
            <a:off x="1" y="-1579621"/>
            <a:ext cx="2237982" cy="2676191"/>
            <a:chOff x="-19221" y="251144"/>
            <a:chExt cx="5217958" cy="6239661"/>
          </a:xfrm>
        </p:grpSpPr>
        <p:sp>
          <p:nvSpPr>
            <p:cNvPr id="176" name="Google Shape;176;g36909587bb4_0_82"/>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sp>
          <p:nvSpPr>
            <p:cNvPr id="177" name="Google Shape;177;g36909587bb4_0_82"/>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sp>
          <p:nvSpPr>
            <p:cNvPr id="178" name="Google Shape;178;g36909587bb4_0_82"/>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sp>
          <p:nvSpPr>
            <p:cNvPr id="179" name="Google Shape;179;g36909587bb4_0_82"/>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39225" tIns="19625" rIns="39225" bIns="19625" anchor="ctr" anchorCtr="0">
              <a:noAutofit/>
            </a:bodyPr>
            <a:lstStyle/>
            <a:p>
              <a:pPr marL="0" marR="0" lvl="0" indent="0" algn="ctr" rtl="0">
                <a:lnSpc>
                  <a:spcPct val="100000"/>
                </a:lnSpc>
                <a:spcBef>
                  <a:spcPts val="0"/>
                </a:spcBef>
                <a:spcAft>
                  <a:spcPts val="0"/>
                </a:spcAft>
                <a:buClr>
                  <a:srgbClr val="000000"/>
                </a:buClr>
                <a:buSzPts val="772"/>
                <a:buFont typeface="Arial"/>
                <a:buNone/>
              </a:pPr>
              <a:endParaRPr sz="772" b="0" i="0" u="none" strike="noStrike" cap="none">
                <a:solidFill>
                  <a:schemeClr val="lt1"/>
                </a:solidFill>
                <a:latin typeface="Arial"/>
                <a:ea typeface="Arial"/>
                <a:cs typeface="Arial"/>
                <a:sym typeface="Arial"/>
              </a:endParaRPr>
            </a:p>
          </p:txBody>
        </p:sp>
      </p:grpSp>
      <p:graphicFrame>
        <p:nvGraphicFramePr>
          <p:cNvPr id="180" name="Google Shape;180;g36909587bb4_0_82"/>
          <p:cNvGraphicFramePr/>
          <p:nvPr/>
        </p:nvGraphicFramePr>
        <p:xfrm>
          <a:off x="1271753" y="3128018"/>
          <a:ext cx="9643900" cy="3350895"/>
        </p:xfrm>
        <a:graphic>
          <a:graphicData uri="http://schemas.openxmlformats.org/drawingml/2006/table">
            <a:tbl>
              <a:tblPr firstRow="1" bandRow="1">
                <a:noFill/>
                <a:tableStyleId>{83C58F12-96D7-49CE-8926-802933D7C7A1}</a:tableStyleId>
              </a:tblPr>
              <a:tblGrid>
                <a:gridCol w="2146425">
                  <a:extLst>
                    <a:ext uri="{9D8B030D-6E8A-4147-A177-3AD203B41FA5}">
                      <a16:colId xmlns:a16="http://schemas.microsoft.com/office/drawing/2014/main" val="20000"/>
                    </a:ext>
                  </a:extLst>
                </a:gridCol>
                <a:gridCol w="3134775">
                  <a:extLst>
                    <a:ext uri="{9D8B030D-6E8A-4147-A177-3AD203B41FA5}">
                      <a16:colId xmlns:a16="http://schemas.microsoft.com/office/drawing/2014/main" val="20001"/>
                    </a:ext>
                  </a:extLst>
                </a:gridCol>
                <a:gridCol w="4362700">
                  <a:extLst>
                    <a:ext uri="{9D8B030D-6E8A-4147-A177-3AD203B41FA5}">
                      <a16:colId xmlns:a16="http://schemas.microsoft.com/office/drawing/2014/main" val="20002"/>
                    </a:ext>
                  </a:extLst>
                </a:gridCol>
              </a:tblGrid>
              <a:tr h="369000">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a:latin typeface="Arial"/>
                        <a:ea typeface="Arial"/>
                        <a:cs typeface="Arial"/>
                        <a:sym typeface="Arial"/>
                      </a:endParaRPr>
                    </a:p>
                  </a:txBody>
                  <a:tcPr marL="83875" marR="83875" marT="41925" marB="41925"/>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The edTPA Era</a:t>
                      </a:r>
                      <a:endParaRPr sz="1300" u="none" strike="noStrike" cap="none">
                        <a:latin typeface="Arial"/>
                        <a:ea typeface="Arial"/>
                        <a:cs typeface="Arial"/>
                        <a:sym typeface="Arial"/>
                      </a:endParaRPr>
                    </a:p>
                  </a:txBody>
                  <a:tcPr marL="83875" marR="83875" marT="41925" marB="41925"/>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The Current Era (Post-2022)</a:t>
                      </a:r>
                      <a:endParaRPr sz="1300" u="none" strike="noStrike" cap="none">
                        <a:latin typeface="Arial"/>
                        <a:ea typeface="Arial"/>
                        <a:cs typeface="Arial"/>
                        <a:sym typeface="Arial"/>
                      </a:endParaRPr>
                    </a:p>
                  </a:txBody>
                  <a:tcPr marL="83875" marR="83875" marT="41925" marB="41925"/>
                </a:tc>
                <a:extLst>
                  <a:ext uri="{0D108BD9-81ED-4DB2-BD59-A6C34878D82A}">
                    <a16:rowId xmlns:a16="http://schemas.microsoft.com/office/drawing/2014/main" val="10000"/>
                  </a:ext>
                </a:extLst>
              </a:tr>
              <a:tr h="620575">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Assessment</a:t>
                      </a:r>
                      <a:endParaRPr sz="1300" u="none" strike="noStrike" cap="none">
                        <a:latin typeface="Arial"/>
                        <a:ea typeface="Arial"/>
                        <a:cs typeface="Arial"/>
                        <a:sym typeface="Arial"/>
                      </a:endParaRPr>
                    </a:p>
                  </a:txBody>
                  <a:tcPr marL="83875" marR="83875" marT="41925" marB="41925"/>
                </a:tc>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edTPA</a:t>
                      </a:r>
                      <a:endParaRPr sz="1400" u="none" strike="noStrike" cap="none">
                        <a:latin typeface="Arial"/>
                        <a:ea typeface="Arial"/>
                        <a:cs typeface="Arial"/>
                        <a:sym typeface="Arial"/>
                      </a:endParaRPr>
                    </a:p>
                  </a:txBody>
                  <a:tcPr marL="83875" marR="83875" marT="41925" marB="41925"/>
                </a:tc>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Institutionally defined performance assessment</a:t>
                      </a:r>
                      <a:endParaRPr sz="1300" u="none" strike="noStrike" cap="none">
                        <a:latin typeface="Arial"/>
                        <a:ea typeface="Arial"/>
                        <a:cs typeface="Arial"/>
                        <a:sym typeface="Arial"/>
                      </a:endParaRPr>
                    </a:p>
                  </a:txBody>
                  <a:tcPr marL="83875" marR="83875" marT="41925" marB="41925"/>
                </a:tc>
                <a:extLst>
                  <a:ext uri="{0D108BD9-81ED-4DB2-BD59-A6C34878D82A}">
                    <a16:rowId xmlns:a16="http://schemas.microsoft.com/office/drawing/2014/main" val="10001"/>
                  </a:ext>
                </a:extLst>
              </a:tr>
              <a:tr h="872150">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State Involvement</a:t>
                      </a:r>
                      <a:endParaRPr sz="1300" u="none" strike="noStrike" cap="none">
                        <a:latin typeface="Arial"/>
                        <a:ea typeface="Arial"/>
                        <a:cs typeface="Arial"/>
                        <a:sym typeface="Arial"/>
                      </a:endParaRPr>
                    </a:p>
                  </a:txBody>
                  <a:tcPr marL="83875" marR="83875" marT="41925" marB="41925"/>
                </a:tc>
                <a:tc>
                  <a:txBody>
                    <a:bodyPr/>
                    <a:lstStyle/>
                    <a:p>
                      <a:pPr marL="285750" marR="0" lvl="0" indent="-285750" algn="l" rtl="0">
                        <a:lnSpc>
                          <a:spcPct val="100000"/>
                        </a:lnSpc>
                        <a:spcBef>
                          <a:spcPts val="0"/>
                        </a:spcBef>
                        <a:spcAft>
                          <a:spcPts val="0"/>
                        </a:spcAft>
                        <a:buClr>
                          <a:schemeClr val="dk1"/>
                        </a:buClr>
                        <a:buSzPts val="1800"/>
                        <a:buChar char="•"/>
                      </a:pPr>
                      <a:r>
                        <a:rPr lang="en-US" sz="1700" u="none" strike="noStrike" cap="none">
                          <a:latin typeface="Arial"/>
                          <a:ea typeface="Arial"/>
                          <a:cs typeface="Arial"/>
                          <a:sym typeface="Arial"/>
                        </a:rPr>
                        <a:t>Mandated assessment </a:t>
                      </a:r>
                      <a:endParaRPr sz="1300" u="none" strike="noStrike" cap="none">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Char char="•"/>
                      </a:pPr>
                      <a:r>
                        <a:rPr lang="en-US" sz="1700" u="none" strike="noStrike" cap="none">
                          <a:latin typeface="Arial"/>
                          <a:ea typeface="Arial"/>
                          <a:cs typeface="Arial"/>
                          <a:sym typeface="Arial"/>
                        </a:rPr>
                        <a:t>State oversight </a:t>
                      </a:r>
                      <a:endParaRPr sz="1300" u="none" strike="noStrike" cap="none">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Char char="•"/>
                      </a:pPr>
                      <a:r>
                        <a:rPr lang="en-US" sz="1700" u="none" strike="noStrike" cap="none">
                          <a:latin typeface="Arial"/>
                          <a:ea typeface="Arial"/>
                          <a:cs typeface="Arial"/>
                          <a:sym typeface="Arial"/>
                        </a:rPr>
                        <a:t>Scores reported to state</a:t>
                      </a:r>
                      <a:endParaRPr sz="1300" u="none" strike="noStrike" cap="none">
                        <a:latin typeface="Arial"/>
                        <a:ea typeface="Arial"/>
                        <a:cs typeface="Arial"/>
                        <a:sym typeface="Arial"/>
                      </a:endParaRPr>
                    </a:p>
                  </a:txBody>
                  <a:tcPr marL="83875" marR="83875" marT="41925" marB="41925"/>
                </a:tc>
                <a:tc>
                  <a:txBody>
                    <a:bodyPr/>
                    <a:lstStyle/>
                    <a:p>
                      <a:pPr marL="285750" marR="0" lvl="0" indent="-285750" algn="l" rtl="0">
                        <a:lnSpc>
                          <a:spcPct val="100000"/>
                        </a:lnSpc>
                        <a:spcBef>
                          <a:spcPts val="0"/>
                        </a:spcBef>
                        <a:spcAft>
                          <a:spcPts val="0"/>
                        </a:spcAft>
                        <a:buClr>
                          <a:schemeClr val="dk1"/>
                        </a:buClr>
                        <a:buSzPts val="1800"/>
                        <a:buChar char="•"/>
                      </a:pPr>
                      <a:r>
                        <a:rPr lang="en-US" sz="1700" u="none" strike="noStrike" cap="none">
                          <a:latin typeface="Arial"/>
                          <a:ea typeface="Arial"/>
                          <a:cs typeface="Arial"/>
                          <a:sym typeface="Arial"/>
                        </a:rPr>
                        <a:t>Extensive space for EPP interpretation of law</a:t>
                      </a:r>
                      <a:endParaRPr sz="1300" u="none" strike="noStrike" cap="none">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Char char="•"/>
                      </a:pPr>
                      <a:r>
                        <a:rPr lang="en-US" sz="1700" u="none" strike="noStrike" cap="none">
                          <a:latin typeface="Arial"/>
                          <a:ea typeface="Arial"/>
                          <a:cs typeface="Arial"/>
                          <a:sym typeface="Arial"/>
                        </a:rPr>
                        <a:t>No oversight or approval processes</a:t>
                      </a:r>
                      <a:endParaRPr sz="1300" u="none" strike="noStrike" cap="none">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Char char="•"/>
                      </a:pPr>
                      <a:r>
                        <a:rPr lang="en-US" sz="1700" u="none" strike="noStrike" cap="none">
                          <a:latin typeface="Arial"/>
                          <a:ea typeface="Arial"/>
                          <a:cs typeface="Arial"/>
                          <a:sym typeface="Arial"/>
                        </a:rPr>
                        <a:t>No score reporting</a:t>
                      </a:r>
                      <a:endParaRPr sz="1300" u="none" strike="noStrike" cap="none">
                        <a:latin typeface="Arial"/>
                        <a:ea typeface="Arial"/>
                        <a:cs typeface="Arial"/>
                        <a:sym typeface="Arial"/>
                      </a:endParaRPr>
                    </a:p>
                  </a:txBody>
                  <a:tcPr marL="83875" marR="83875" marT="41925" marB="41925"/>
                </a:tc>
                <a:extLst>
                  <a:ext uri="{0D108BD9-81ED-4DB2-BD59-A6C34878D82A}">
                    <a16:rowId xmlns:a16="http://schemas.microsoft.com/office/drawing/2014/main" val="10002"/>
                  </a:ext>
                </a:extLst>
              </a:tr>
              <a:tr h="620575">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Consequences  for Certification</a:t>
                      </a:r>
                      <a:endParaRPr sz="1300" u="none" strike="noStrike" cap="none">
                        <a:latin typeface="Arial"/>
                        <a:ea typeface="Arial"/>
                        <a:cs typeface="Arial"/>
                        <a:sym typeface="Arial"/>
                      </a:endParaRPr>
                    </a:p>
                  </a:txBody>
                  <a:tcPr marL="83875" marR="83875" marT="41925" marB="41925"/>
                </a:tc>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edTPA passing score to determine certification status</a:t>
                      </a:r>
                      <a:endParaRPr sz="1300" u="none" strike="noStrike" cap="none">
                        <a:latin typeface="Arial"/>
                        <a:ea typeface="Arial"/>
                        <a:cs typeface="Arial"/>
                        <a:sym typeface="Arial"/>
                      </a:endParaRPr>
                    </a:p>
                  </a:txBody>
                  <a:tcPr marL="83875" marR="83875" marT="41925" marB="41925"/>
                </a:tc>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No state-specified passing score or performance expectations</a:t>
                      </a:r>
                      <a:endParaRPr sz="1300" u="none" strike="noStrike" cap="none">
                        <a:latin typeface="Arial"/>
                        <a:ea typeface="Arial"/>
                        <a:cs typeface="Arial"/>
                        <a:sym typeface="Arial"/>
                      </a:endParaRPr>
                    </a:p>
                  </a:txBody>
                  <a:tcPr marL="83875" marR="83875" marT="41925" marB="41925"/>
                </a:tc>
                <a:extLst>
                  <a:ext uri="{0D108BD9-81ED-4DB2-BD59-A6C34878D82A}">
                    <a16:rowId xmlns:a16="http://schemas.microsoft.com/office/drawing/2014/main" val="10003"/>
                  </a:ext>
                </a:extLst>
              </a:tr>
              <a:tr h="620575">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Cost</a:t>
                      </a:r>
                      <a:endParaRPr sz="1400" u="none" strike="noStrike" cap="none">
                        <a:latin typeface="Arial"/>
                        <a:ea typeface="Arial"/>
                        <a:cs typeface="Arial"/>
                        <a:sym typeface="Arial"/>
                      </a:endParaRPr>
                    </a:p>
                  </a:txBody>
                  <a:tcPr marL="83875" marR="83875" marT="41925" marB="41925"/>
                </a:tc>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$300+ (typically covered by candidate)</a:t>
                      </a:r>
                      <a:endParaRPr sz="1400" u="none" strike="noStrike" cap="none">
                        <a:latin typeface="Arial"/>
                        <a:ea typeface="Arial"/>
                        <a:cs typeface="Arial"/>
                        <a:sym typeface="Arial"/>
                      </a:endParaRPr>
                    </a:p>
                  </a:txBody>
                  <a:tcPr marL="83875" marR="83875" marT="41925" marB="41925"/>
                </a:tc>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No cost to candidates</a:t>
                      </a:r>
                      <a:endParaRPr sz="1400" u="none" strike="noStrike" cap="none">
                        <a:latin typeface="Arial"/>
                        <a:ea typeface="Arial"/>
                        <a:cs typeface="Arial"/>
                        <a:sym typeface="Arial"/>
                      </a:endParaRPr>
                    </a:p>
                  </a:txBody>
                  <a:tcPr marL="83875" marR="83875" marT="41925" marB="41925"/>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8"/>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6" name="Google Shape;186;p8"/>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187" name="Google Shape;187;p8"/>
          <p:cNvGrpSpPr/>
          <p:nvPr/>
        </p:nvGrpSpPr>
        <p:grpSpPr>
          <a:xfrm>
            <a:off x="-21863" y="508838"/>
            <a:ext cx="5217958" cy="6239661"/>
            <a:chOff x="-19221" y="251144"/>
            <a:chExt cx="5217958" cy="6239661"/>
          </a:xfrm>
        </p:grpSpPr>
        <p:sp>
          <p:nvSpPr>
            <p:cNvPr id="188" name="Google Shape;188;p8"/>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9" name="Google Shape;189;p8"/>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0" name="Google Shape;190;p8"/>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 name="Google Shape;191;p8"/>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92" name="Google Shape;192;p8"/>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An opportunity to study policy as it takes shape</a:t>
            </a:r>
            <a:endParaRPr b="1"/>
          </a:p>
        </p:txBody>
      </p:sp>
      <p:sp>
        <p:nvSpPr>
          <p:cNvPr id="193" name="Google Shape;193;p8"/>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rmAutofit/>
          </a:bodyPr>
          <a:lstStyle/>
          <a:p>
            <a:pPr marL="457200" lvl="0" indent="0" algn="l" rtl="0">
              <a:lnSpc>
                <a:spcPct val="90000"/>
              </a:lnSpc>
              <a:spcBef>
                <a:spcPts val="1000"/>
              </a:spcBef>
              <a:spcAft>
                <a:spcPts val="0"/>
              </a:spcAft>
              <a:buNone/>
            </a:pPr>
            <a:r>
              <a:rPr lang="en-US">
                <a:solidFill>
                  <a:schemeClr val="dk2"/>
                </a:solidFill>
              </a:rPr>
              <a:t>In what ways do local educational institutions change or maintain practices when state oversight is explicitly reduced and they gain increased a</a:t>
            </a:r>
            <a:r>
              <a:rPr lang="en-US">
                <a:solidFill>
                  <a:schemeClr val="dk2"/>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utonomy? </a:t>
            </a:r>
            <a:endParaRPr/>
          </a:p>
          <a:p>
            <a:pPr marL="228600" lvl="0" indent="-114300" algn="l" rtl="0">
              <a:lnSpc>
                <a:spcPct val="90000"/>
              </a:lnSpc>
              <a:spcBef>
                <a:spcPts val="1000"/>
              </a:spcBef>
              <a:spcAft>
                <a:spcPts val="1600"/>
              </a:spcAft>
              <a:buClr>
                <a:schemeClr val="dk1"/>
              </a:buClr>
              <a:buSzPts val="1800"/>
              <a:buNone/>
            </a:pP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7"/>
        <p:cNvGrpSpPr/>
        <p:nvPr/>
      </p:nvGrpSpPr>
      <p:grpSpPr>
        <a:xfrm>
          <a:off x="0" y="0"/>
          <a:ext cx="0" cy="0"/>
          <a:chOff x="0" y="0"/>
          <a:chExt cx="0" cy="0"/>
        </a:xfrm>
      </p:grpSpPr>
      <p:sp>
        <p:nvSpPr>
          <p:cNvPr id="198" name="Google Shape;198;p20"/>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9" name="Google Shape;199;p20"/>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200" name="Google Shape;200;p20"/>
          <p:cNvGrpSpPr/>
          <p:nvPr/>
        </p:nvGrpSpPr>
        <p:grpSpPr>
          <a:xfrm>
            <a:off x="-21863" y="508838"/>
            <a:ext cx="5217958" cy="6239661"/>
            <a:chOff x="-19221" y="251144"/>
            <a:chExt cx="5217958" cy="6239661"/>
          </a:xfrm>
        </p:grpSpPr>
        <p:sp>
          <p:nvSpPr>
            <p:cNvPr id="201" name="Google Shape;201;p20"/>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 name="Google Shape;202;p20"/>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3" name="Google Shape;203;p20"/>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4" name="Google Shape;204;p20"/>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05" name="Google Shape;205;p20"/>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None/>
            </a:pPr>
            <a:r>
              <a:rPr lang="en-US" sz="3600" b="1">
                <a:solidFill>
                  <a:schemeClr val="dk2"/>
                </a:solidFill>
              </a:rPr>
              <a:t>Research foci</a:t>
            </a:r>
            <a:endParaRPr b="1"/>
          </a:p>
        </p:txBody>
      </p:sp>
      <p:sp>
        <p:nvSpPr>
          <p:cNvPr id="206" name="Google Shape;206;p20"/>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rmAutofit fontScale="92500" lnSpcReduction="10000"/>
          </a:bodyPr>
          <a:lstStyle/>
          <a:p>
            <a:pPr marL="457200" lvl="0" indent="-273939" algn="l" rtl="0">
              <a:lnSpc>
                <a:spcPct val="90000"/>
              </a:lnSpc>
              <a:spcBef>
                <a:spcPts val="0"/>
              </a:spcBef>
              <a:spcAft>
                <a:spcPts val="0"/>
              </a:spcAft>
              <a:buClr>
                <a:schemeClr val="dk2"/>
              </a:buClr>
              <a:buSzPct val="120000"/>
              <a:buFont typeface="Arial"/>
              <a:buNone/>
            </a:pPr>
            <a:endParaRPr sz="2600"/>
          </a:p>
          <a:p>
            <a:pPr marL="457200" lvl="0" indent="-273939" algn="l" rtl="0">
              <a:lnSpc>
                <a:spcPct val="90000"/>
              </a:lnSpc>
              <a:spcBef>
                <a:spcPts val="0"/>
              </a:spcBef>
              <a:spcAft>
                <a:spcPts val="0"/>
              </a:spcAft>
              <a:buClr>
                <a:schemeClr val="dk2"/>
              </a:buClr>
              <a:buSzPct val="120000"/>
              <a:buFont typeface="Arial"/>
              <a:buNone/>
            </a:pPr>
            <a:endParaRPr sz="2600"/>
          </a:p>
          <a:p>
            <a:pPr marL="457200" lvl="0" indent="-457200" algn="l" rtl="0">
              <a:lnSpc>
                <a:spcPct val="90000"/>
              </a:lnSpc>
              <a:spcBef>
                <a:spcPts val="0"/>
              </a:spcBef>
              <a:spcAft>
                <a:spcPts val="0"/>
              </a:spcAft>
              <a:buClr>
                <a:schemeClr val="dk2"/>
              </a:buClr>
              <a:buSzPct val="120000"/>
              <a:buFont typeface="Arial"/>
              <a:buChar char="•"/>
            </a:pPr>
            <a:r>
              <a:rPr lang="en-US" sz="2600"/>
              <a:t>Program planning for the policy change </a:t>
            </a:r>
            <a:endParaRPr sz="2600"/>
          </a:p>
          <a:p>
            <a:pPr marL="457200" lvl="0" indent="-457200" algn="l" rtl="0">
              <a:lnSpc>
                <a:spcPct val="90000"/>
              </a:lnSpc>
              <a:spcBef>
                <a:spcPts val="1000"/>
              </a:spcBef>
              <a:spcAft>
                <a:spcPts val="0"/>
              </a:spcAft>
              <a:buClr>
                <a:schemeClr val="dk2"/>
              </a:buClr>
              <a:buSzPct val="120000"/>
              <a:buFont typeface="Arial"/>
              <a:buChar char="•"/>
            </a:pPr>
            <a:r>
              <a:rPr lang="en-US" sz="2600"/>
              <a:t>Programs’ early reaction</a:t>
            </a:r>
            <a:endParaRPr/>
          </a:p>
          <a:p>
            <a:pPr marL="457200" lvl="0" indent="-457200" algn="l" rtl="0">
              <a:lnSpc>
                <a:spcPct val="90000"/>
              </a:lnSpc>
              <a:spcBef>
                <a:spcPts val="1000"/>
              </a:spcBef>
              <a:spcAft>
                <a:spcPts val="0"/>
              </a:spcAft>
              <a:buClr>
                <a:schemeClr val="dk2"/>
              </a:buClr>
              <a:buSzPct val="120000"/>
              <a:buFont typeface="Arial"/>
              <a:buChar char="•"/>
            </a:pPr>
            <a:r>
              <a:rPr lang="en-US" sz="2600"/>
              <a:t>Elements of new assessment systems</a:t>
            </a:r>
            <a:endParaRPr/>
          </a:p>
          <a:p>
            <a:pPr marL="457200" lvl="0" indent="-457200" algn="l" rtl="0">
              <a:lnSpc>
                <a:spcPct val="90000"/>
              </a:lnSpc>
              <a:spcBef>
                <a:spcPts val="1000"/>
              </a:spcBef>
              <a:spcAft>
                <a:spcPts val="0"/>
              </a:spcAft>
              <a:buClr>
                <a:schemeClr val="dk2"/>
              </a:buClr>
              <a:buSzPct val="120000"/>
              <a:buFont typeface="Arial"/>
              <a:buChar char="•"/>
            </a:pPr>
            <a:r>
              <a:rPr lang="en-US" sz="2600"/>
              <a:t>Programs’ perceptions of potential benefits and challenges </a:t>
            </a:r>
            <a:endParaRPr/>
          </a:p>
          <a:p>
            <a:pPr marL="457200" lvl="0" indent="-457200" algn="l" rtl="0">
              <a:lnSpc>
                <a:spcPct val="90000"/>
              </a:lnSpc>
              <a:spcBef>
                <a:spcPts val="1000"/>
              </a:spcBef>
              <a:spcAft>
                <a:spcPts val="0"/>
              </a:spcAft>
              <a:buClr>
                <a:schemeClr val="dk2"/>
              </a:buClr>
              <a:buSzPct val="120000"/>
              <a:buFont typeface="Arial"/>
              <a:buChar char="•"/>
            </a:pPr>
            <a:r>
              <a:rPr lang="en-US" sz="2600"/>
              <a:t>Potentially shifting conceptions of validity and utility </a:t>
            </a:r>
            <a:endParaRPr/>
          </a:p>
          <a:p>
            <a:pPr marL="457200" lvl="0" indent="-457200" algn="l" rtl="0">
              <a:lnSpc>
                <a:spcPct val="90000"/>
              </a:lnSpc>
              <a:spcBef>
                <a:spcPts val="1000"/>
              </a:spcBef>
              <a:spcAft>
                <a:spcPts val="0"/>
              </a:spcAft>
              <a:buClr>
                <a:schemeClr val="dk2"/>
              </a:buClr>
              <a:buSzPct val="120000"/>
              <a:buFont typeface="Arial"/>
              <a:buChar char="•"/>
            </a:pPr>
            <a:r>
              <a:rPr lang="en-US" sz="2600"/>
              <a:t>Perceived impact of removing the edTPA on increasing the supply of potential teachers</a:t>
            </a:r>
            <a:endParaRPr/>
          </a:p>
          <a:p>
            <a:pPr marL="228600" lvl="0" indent="-101600" algn="l" rtl="0">
              <a:lnSpc>
                <a:spcPct val="90000"/>
              </a:lnSpc>
              <a:spcBef>
                <a:spcPts val="1000"/>
              </a:spcBef>
              <a:spcAft>
                <a:spcPts val="0"/>
              </a:spcAft>
              <a:buSzPct val="77220"/>
              <a:buNone/>
            </a:pPr>
            <a:endParaRPr sz="2800"/>
          </a:p>
          <a:p>
            <a:pPr marL="228600" lvl="0" indent="-114300" algn="l" rtl="0">
              <a:lnSpc>
                <a:spcPct val="90000"/>
              </a:lnSpc>
              <a:spcBef>
                <a:spcPts val="1000"/>
              </a:spcBef>
              <a:spcAft>
                <a:spcPts val="1600"/>
              </a:spcAft>
              <a:buClr>
                <a:schemeClr val="dk1"/>
              </a:buClr>
              <a:buSzPct val="108108"/>
              <a:buNone/>
            </a:pP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g39bbd396824_0_0"/>
          <p:cNvSpPr/>
          <p:nvPr/>
        </p:nvSpPr>
        <p:spPr>
          <a:xfrm>
            <a:off x="0" y="1"/>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2" name="Google Shape;212;g39bbd396824_0_0"/>
          <p:cNvSpPr/>
          <p:nvPr/>
        </p:nvSpPr>
        <p:spPr>
          <a:xfrm>
            <a:off x="305" y="0"/>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213" name="Google Shape;213;g39bbd396824_0_0"/>
          <p:cNvGrpSpPr/>
          <p:nvPr/>
        </p:nvGrpSpPr>
        <p:grpSpPr>
          <a:xfrm>
            <a:off x="-21863" y="508838"/>
            <a:ext cx="5217958" cy="6239661"/>
            <a:chOff x="-19221" y="251144"/>
            <a:chExt cx="5217958" cy="6239661"/>
          </a:xfrm>
        </p:grpSpPr>
        <p:sp>
          <p:nvSpPr>
            <p:cNvPr id="214" name="Google Shape;214;g39bbd396824_0_0"/>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5" name="Google Shape;215;g39bbd396824_0_0"/>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6" name="Google Shape;216;g39bbd396824_0_0"/>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7" name="Google Shape;217;g39bbd396824_0_0"/>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18" name="Google Shape;218;g39bbd396824_0_0"/>
          <p:cNvSpPr txBox="1">
            <a:spLocks noGrp="1"/>
          </p:cNvSpPr>
          <p:nvPr>
            <p:ph type="title"/>
          </p:nvPr>
        </p:nvSpPr>
        <p:spPr>
          <a:xfrm>
            <a:off x="704475" y="2574600"/>
            <a:ext cx="2876700" cy="17088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None/>
            </a:pPr>
            <a:r>
              <a:rPr lang="en-US" sz="3600" b="1">
                <a:solidFill>
                  <a:schemeClr val="dk2"/>
                </a:solidFill>
              </a:rPr>
              <a:t>Data and methods</a:t>
            </a:r>
            <a:endParaRPr b="1"/>
          </a:p>
        </p:txBody>
      </p:sp>
      <p:grpSp>
        <p:nvGrpSpPr>
          <p:cNvPr id="219" name="Google Shape;219;g39bbd396824_0_0"/>
          <p:cNvGrpSpPr/>
          <p:nvPr/>
        </p:nvGrpSpPr>
        <p:grpSpPr>
          <a:xfrm>
            <a:off x="5718358" y="2502752"/>
            <a:ext cx="5904192" cy="1314590"/>
            <a:chOff x="5718358" y="2207373"/>
            <a:chExt cx="5904192" cy="1314590"/>
          </a:xfrm>
        </p:grpSpPr>
        <p:grpSp>
          <p:nvGrpSpPr>
            <p:cNvPr id="220" name="Google Shape;220;g39bbd396824_0_0"/>
            <p:cNvGrpSpPr/>
            <p:nvPr/>
          </p:nvGrpSpPr>
          <p:grpSpPr>
            <a:xfrm>
              <a:off x="5718358" y="2207373"/>
              <a:ext cx="1314580" cy="1314580"/>
              <a:chOff x="793611" y="3100312"/>
              <a:chExt cx="911700" cy="911700"/>
            </a:xfrm>
          </p:grpSpPr>
          <p:sp>
            <p:nvSpPr>
              <p:cNvPr id="221" name="Google Shape;221;g39bbd396824_0_0"/>
              <p:cNvSpPr/>
              <p:nvPr/>
            </p:nvSpPr>
            <p:spPr>
              <a:xfrm>
                <a:off x="793611" y="3100312"/>
                <a:ext cx="911700" cy="911700"/>
              </a:xfrm>
              <a:prstGeom prst="ellipse">
                <a:avLst/>
              </a:prstGeom>
              <a:solidFill>
                <a:schemeClr val="accent3"/>
              </a:solidFill>
              <a:ln>
                <a:noFill/>
              </a:ln>
            </p:spPr>
            <p:txBody>
              <a:bodyPr spcFirstLastPara="1" wrap="square" lIns="131800" tIns="131800" rIns="131800" bIns="131800" anchor="ctr" anchorCtr="0">
                <a:noAutofit/>
              </a:bodyPr>
              <a:lstStyle/>
              <a:p>
                <a:pPr marL="0" lvl="0" indent="0" algn="l" rtl="0">
                  <a:spcBef>
                    <a:spcPts val="0"/>
                  </a:spcBef>
                  <a:spcAft>
                    <a:spcPts val="0"/>
                  </a:spcAft>
                  <a:buNone/>
                </a:pPr>
                <a:endParaRPr sz="2018"/>
              </a:p>
            </p:txBody>
          </p:sp>
          <p:sp>
            <p:nvSpPr>
              <p:cNvPr id="222" name="Google Shape;222;g39bbd396824_0_0"/>
              <p:cNvSpPr/>
              <p:nvPr/>
            </p:nvSpPr>
            <p:spPr>
              <a:xfrm>
                <a:off x="985063" y="3291763"/>
                <a:ext cx="528900" cy="528900"/>
              </a:xfrm>
              <a:prstGeom prst="rect">
                <a:avLst/>
              </a:prstGeom>
              <a:blipFill rotWithShape="1">
                <a:blip r:embed="rId3">
                  <a:alphaModFix/>
                </a:blip>
                <a:stretch>
                  <a:fillRect/>
                </a:stretch>
              </a:blipFill>
              <a:ln>
                <a:noFill/>
              </a:ln>
            </p:spPr>
            <p:txBody>
              <a:bodyPr spcFirstLastPara="1" wrap="square" lIns="131800" tIns="131800" rIns="131800" bIns="131800" anchor="ctr" anchorCtr="0">
                <a:noAutofit/>
              </a:bodyPr>
              <a:lstStyle/>
              <a:p>
                <a:pPr marL="0" lvl="0" indent="0" algn="l" rtl="0">
                  <a:spcBef>
                    <a:spcPts val="0"/>
                  </a:spcBef>
                  <a:spcAft>
                    <a:spcPts val="0"/>
                  </a:spcAft>
                  <a:buNone/>
                </a:pPr>
                <a:endParaRPr sz="1428"/>
              </a:p>
            </p:txBody>
          </p:sp>
        </p:grpSp>
        <p:sp>
          <p:nvSpPr>
            <p:cNvPr id="223" name="Google Shape;223;g39bbd396824_0_0"/>
            <p:cNvSpPr txBox="1"/>
            <p:nvPr/>
          </p:nvSpPr>
          <p:spPr>
            <a:xfrm>
              <a:off x="7202950" y="2335463"/>
              <a:ext cx="4419600" cy="1186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2100"/>
                <a:t>Fall 2024 semi-structured, follow-up interviews </a:t>
              </a:r>
              <a:r>
                <a:rPr lang="en-US" sz="2100">
                  <a:solidFill>
                    <a:schemeClr val="dk1"/>
                  </a:solidFill>
                </a:rPr>
                <a:t>with 14 programs</a:t>
              </a:r>
              <a:endParaRPr sz="2100">
                <a:solidFill>
                  <a:schemeClr val="dk1"/>
                </a:solidFill>
              </a:endParaRPr>
            </a:p>
            <a:p>
              <a:pPr marL="0" marR="0" lvl="0" indent="0" algn="l" rtl="0">
                <a:lnSpc>
                  <a:spcPct val="100000"/>
                </a:lnSpc>
                <a:spcBef>
                  <a:spcPts val="0"/>
                </a:spcBef>
                <a:spcAft>
                  <a:spcPts val="0"/>
                </a:spcAft>
                <a:buClr>
                  <a:srgbClr val="000000"/>
                </a:buClr>
                <a:buSzPts val="1600"/>
                <a:buFont typeface="Arial"/>
                <a:buNone/>
              </a:pPr>
              <a:endParaRPr sz="2100">
                <a:solidFill>
                  <a:schemeClr val="dk1"/>
                </a:solidFill>
              </a:endParaRPr>
            </a:p>
          </p:txBody>
        </p:sp>
      </p:grpSp>
      <p:grpSp>
        <p:nvGrpSpPr>
          <p:cNvPr id="224" name="Google Shape;224;g39bbd396824_0_0"/>
          <p:cNvGrpSpPr/>
          <p:nvPr/>
        </p:nvGrpSpPr>
        <p:grpSpPr>
          <a:xfrm>
            <a:off x="5697073" y="628206"/>
            <a:ext cx="5963429" cy="1599000"/>
            <a:chOff x="6132998" y="2594256"/>
            <a:chExt cx="5963429" cy="1599000"/>
          </a:xfrm>
        </p:grpSpPr>
        <p:sp>
          <p:nvSpPr>
            <p:cNvPr id="225" name="Google Shape;225;g39bbd396824_0_0"/>
            <p:cNvSpPr/>
            <p:nvPr/>
          </p:nvSpPr>
          <p:spPr>
            <a:xfrm>
              <a:off x="6132998" y="2654542"/>
              <a:ext cx="1343100" cy="1343100"/>
            </a:xfrm>
            <a:prstGeom prst="ellipse">
              <a:avLst/>
            </a:prstGeom>
            <a:solidFill>
              <a:schemeClr val="dk1"/>
            </a:solidFill>
            <a:ln>
              <a:noFill/>
            </a:ln>
          </p:spPr>
          <p:txBody>
            <a:bodyPr spcFirstLastPara="1" wrap="square" lIns="134700" tIns="134700" rIns="134700" bIns="134700" anchor="ctr" anchorCtr="0">
              <a:noAutofit/>
            </a:bodyPr>
            <a:lstStyle/>
            <a:p>
              <a:pPr marL="0" lvl="0" indent="0" algn="l" rtl="0">
                <a:spcBef>
                  <a:spcPts val="0"/>
                </a:spcBef>
                <a:spcAft>
                  <a:spcPts val="0"/>
                </a:spcAft>
                <a:buNone/>
              </a:pPr>
              <a:endParaRPr sz="2062"/>
            </a:p>
          </p:txBody>
        </p:sp>
        <p:sp>
          <p:nvSpPr>
            <p:cNvPr id="226" name="Google Shape;226;g39bbd396824_0_0"/>
            <p:cNvSpPr/>
            <p:nvPr/>
          </p:nvSpPr>
          <p:spPr>
            <a:xfrm>
              <a:off x="6415057" y="2936607"/>
              <a:ext cx="779100" cy="779100"/>
            </a:xfrm>
            <a:prstGeom prst="rect">
              <a:avLst/>
            </a:prstGeom>
            <a:blipFill rotWithShape="1">
              <a:blip r:embed="rId4">
                <a:alphaModFix/>
              </a:blip>
              <a:stretch>
                <a:fillRect/>
              </a:stretch>
            </a:blipFill>
            <a:ln>
              <a:noFill/>
            </a:ln>
          </p:spPr>
          <p:txBody>
            <a:bodyPr spcFirstLastPara="1" wrap="square" lIns="134700" tIns="134700" rIns="134700" bIns="134700" anchor="ctr" anchorCtr="0">
              <a:noAutofit/>
            </a:bodyPr>
            <a:lstStyle/>
            <a:p>
              <a:pPr marL="0" lvl="0" indent="0" algn="l" rtl="0">
                <a:spcBef>
                  <a:spcPts val="0"/>
                </a:spcBef>
                <a:spcAft>
                  <a:spcPts val="0"/>
                </a:spcAft>
                <a:buNone/>
              </a:pPr>
              <a:endParaRPr/>
            </a:p>
          </p:txBody>
        </p:sp>
        <p:sp>
          <p:nvSpPr>
            <p:cNvPr id="227" name="Google Shape;227;g39bbd396824_0_0"/>
            <p:cNvSpPr txBox="1"/>
            <p:nvPr/>
          </p:nvSpPr>
          <p:spPr>
            <a:xfrm>
              <a:off x="7652827" y="2594256"/>
              <a:ext cx="4443600" cy="1599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1"/>
                </a:buClr>
                <a:buSzPts val="1600"/>
                <a:buFont typeface="Arial"/>
                <a:buNone/>
              </a:pPr>
              <a:r>
                <a:rPr lang="en-US" sz="2100">
                  <a:solidFill>
                    <a:schemeClr val="dk1"/>
                  </a:solidFill>
                </a:rPr>
                <a:t>Fall 2023 semi-structured, one-hour Zoom interviews with 1–4 program leaders at 18 of 24 programs, as well as the NJ Department of Education</a:t>
              </a:r>
              <a:endParaRPr sz="2806"/>
            </a:p>
          </p:txBody>
        </p:sp>
      </p:grpSp>
      <p:sp>
        <p:nvSpPr>
          <p:cNvPr id="228" name="Google Shape;228;g39bbd396824_0_0"/>
          <p:cNvSpPr/>
          <p:nvPr/>
        </p:nvSpPr>
        <p:spPr>
          <a:xfrm>
            <a:off x="2665581" y="4899284"/>
            <a:ext cx="528900" cy="5289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g39bbd396824_0_0"/>
          <p:cNvSpPr/>
          <p:nvPr/>
        </p:nvSpPr>
        <p:spPr>
          <a:xfrm>
            <a:off x="3581163" y="4707832"/>
            <a:ext cx="2148900" cy="911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0" name="Google Shape;230;g39bbd396824_0_0"/>
          <p:cNvGrpSpPr/>
          <p:nvPr/>
        </p:nvGrpSpPr>
        <p:grpSpPr>
          <a:xfrm>
            <a:off x="5697074" y="4208152"/>
            <a:ext cx="5963416" cy="1314580"/>
            <a:chOff x="5697074" y="4208152"/>
            <a:chExt cx="5963416" cy="1314580"/>
          </a:xfrm>
        </p:grpSpPr>
        <p:sp>
          <p:nvSpPr>
            <p:cNvPr id="231" name="Google Shape;231;g39bbd396824_0_0"/>
            <p:cNvSpPr/>
            <p:nvPr/>
          </p:nvSpPr>
          <p:spPr>
            <a:xfrm>
              <a:off x="7226190" y="4409588"/>
              <a:ext cx="4434300" cy="911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100"/>
                <a:t>Analyzed for program planning, perceptions of change, elements of new assessment, and implementation</a:t>
              </a:r>
              <a:endParaRPr sz="2100"/>
            </a:p>
          </p:txBody>
        </p:sp>
        <p:grpSp>
          <p:nvGrpSpPr>
            <p:cNvPr id="232" name="Google Shape;232;g39bbd396824_0_0"/>
            <p:cNvGrpSpPr/>
            <p:nvPr/>
          </p:nvGrpSpPr>
          <p:grpSpPr>
            <a:xfrm>
              <a:off x="5697074" y="4208152"/>
              <a:ext cx="1314489" cy="1314580"/>
              <a:chOff x="5984412" y="4744901"/>
              <a:chExt cx="911700" cy="911700"/>
            </a:xfrm>
          </p:grpSpPr>
          <p:sp>
            <p:nvSpPr>
              <p:cNvPr id="233" name="Google Shape;233;g39bbd396824_0_0"/>
              <p:cNvSpPr/>
              <p:nvPr/>
            </p:nvSpPr>
            <p:spPr>
              <a:xfrm>
                <a:off x="5984412" y="4744901"/>
                <a:ext cx="911700" cy="911700"/>
              </a:xfrm>
              <a:prstGeom prst="ellipse">
                <a:avLst/>
              </a:prstGeom>
              <a:solidFill>
                <a:schemeClr val="accent5"/>
              </a:solidFill>
              <a:ln>
                <a:noFill/>
              </a:ln>
            </p:spPr>
            <p:txBody>
              <a:bodyPr spcFirstLastPara="1" wrap="square" lIns="131825" tIns="131825" rIns="131825" bIns="131825" anchor="ctr" anchorCtr="0">
                <a:noAutofit/>
              </a:bodyPr>
              <a:lstStyle/>
              <a:p>
                <a:pPr marL="0" lvl="0" indent="0" algn="l" rtl="0">
                  <a:spcBef>
                    <a:spcPts val="0"/>
                  </a:spcBef>
                  <a:spcAft>
                    <a:spcPts val="0"/>
                  </a:spcAft>
                  <a:buNone/>
                </a:pPr>
                <a:endParaRPr sz="2018"/>
              </a:p>
            </p:txBody>
          </p:sp>
          <p:sp>
            <p:nvSpPr>
              <p:cNvPr id="234" name="Google Shape;234;g39bbd396824_0_0"/>
              <p:cNvSpPr/>
              <p:nvPr/>
            </p:nvSpPr>
            <p:spPr>
              <a:xfrm>
                <a:off x="6175877" y="4936356"/>
                <a:ext cx="528900" cy="528900"/>
              </a:xfrm>
              <a:prstGeom prst="rect">
                <a:avLst/>
              </a:prstGeom>
              <a:blipFill rotWithShape="1">
                <a:blip r:embed="rId6">
                  <a:alphaModFix/>
                </a:blip>
                <a:stretch>
                  <a:fillRect/>
                </a:stretch>
              </a:blipFill>
              <a:ln>
                <a:noFill/>
              </a:ln>
            </p:spPr>
            <p:txBody>
              <a:bodyPr spcFirstLastPara="1" wrap="square" lIns="131825" tIns="131825" rIns="131825" bIns="1318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sp>
        <p:nvSpPr>
          <p:cNvPr id="239" name="Google Shape;239;p15"/>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0" name="Google Shape;240;p15"/>
          <p:cNvSpPr/>
          <p:nvPr/>
        </p:nvSpPr>
        <p:spPr>
          <a:xfrm>
            <a:off x="305" y="24384"/>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241" name="Google Shape;241;p15"/>
          <p:cNvGrpSpPr/>
          <p:nvPr/>
        </p:nvGrpSpPr>
        <p:grpSpPr>
          <a:xfrm>
            <a:off x="-21863" y="508838"/>
            <a:ext cx="5217958" cy="6239661"/>
            <a:chOff x="-19221" y="251144"/>
            <a:chExt cx="5217958" cy="6239661"/>
          </a:xfrm>
        </p:grpSpPr>
        <p:sp>
          <p:nvSpPr>
            <p:cNvPr id="242" name="Google Shape;242;p15"/>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3" name="Google Shape;243;p15"/>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4" name="Google Shape;244;p15"/>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5" name="Google Shape;245;p15"/>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46" name="Google Shape;246;p15"/>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Early reactions and program planning process</a:t>
            </a:r>
            <a:endParaRPr b="1"/>
          </a:p>
        </p:txBody>
      </p:sp>
      <p:sp>
        <p:nvSpPr>
          <p:cNvPr id="247" name="Google Shape;247;p15"/>
          <p:cNvSpPr txBox="1">
            <a:spLocks noGrp="1"/>
          </p:cNvSpPr>
          <p:nvPr>
            <p:ph type="body" idx="1"/>
          </p:nvPr>
        </p:nvSpPr>
        <p:spPr>
          <a:xfrm>
            <a:off x="6172200" y="1013485"/>
            <a:ext cx="5221200" cy="5230500"/>
          </a:xfrm>
          <a:prstGeom prst="rect">
            <a:avLst/>
          </a:prstGeom>
          <a:noFill/>
          <a:ln>
            <a:noFill/>
          </a:ln>
        </p:spPr>
        <p:txBody>
          <a:bodyPr spcFirstLastPara="1" wrap="square" lIns="91425" tIns="45700" rIns="91425" bIns="45700" anchor="ctr" anchorCtr="0">
            <a:noAutofit/>
          </a:bodyPr>
          <a:lstStyle/>
          <a:p>
            <a:pPr marL="342900" lvl="0" indent="-342900" algn="l" rtl="0">
              <a:lnSpc>
                <a:spcPct val="90000"/>
              </a:lnSpc>
              <a:spcBef>
                <a:spcPts val="0"/>
              </a:spcBef>
              <a:spcAft>
                <a:spcPts val="0"/>
              </a:spcAft>
              <a:buClr>
                <a:schemeClr val="dk2"/>
              </a:buClr>
              <a:buSzPts val="2880"/>
              <a:buChar char="•"/>
            </a:pPr>
            <a:r>
              <a:rPr lang="en-US" b="1"/>
              <a:t>Early reactions were positive</a:t>
            </a:r>
            <a:endParaRPr b="1"/>
          </a:p>
          <a:p>
            <a:pPr marL="457200" lvl="0" indent="0" algn="l" rtl="0">
              <a:lnSpc>
                <a:spcPct val="90000"/>
              </a:lnSpc>
              <a:spcBef>
                <a:spcPts val="1000"/>
              </a:spcBef>
              <a:spcAft>
                <a:spcPts val="0"/>
              </a:spcAft>
              <a:buNone/>
            </a:pPr>
            <a:endParaRPr sz="900" b="1"/>
          </a:p>
          <a:p>
            <a:pPr marL="0" lvl="0" indent="0" algn="l" rtl="0">
              <a:lnSpc>
                <a:spcPct val="115000"/>
              </a:lnSpc>
              <a:spcBef>
                <a:spcPts val="1000"/>
              </a:spcBef>
              <a:spcAft>
                <a:spcPts val="0"/>
              </a:spcAft>
              <a:buNone/>
            </a:pPr>
            <a:r>
              <a:rPr lang="en-US" sz="2200" i="1">
                <a:solidFill>
                  <a:schemeClr val="dk1"/>
                </a:solidFill>
              </a:rPr>
              <a:t>“I was happy because I don't like the idea that at the end of our program, we actually did not have a direct say about whether or not somebody was prepared to enter a classroom. ... That someone, somewhere far away was saying they [the students] were not able, and yet I had seen their growth. I could see them in the field for four years.”</a:t>
            </a:r>
            <a:endParaRPr sz="2200" i="1">
              <a:solidFill>
                <a:schemeClr val="dk1"/>
              </a:solidFill>
            </a:endParaRPr>
          </a:p>
          <a:p>
            <a:pPr marL="0" lvl="0" indent="0" algn="l" rtl="0">
              <a:lnSpc>
                <a:spcPct val="115000"/>
              </a:lnSpc>
              <a:spcBef>
                <a:spcPts val="0"/>
              </a:spcBef>
              <a:spcAft>
                <a:spcPts val="0"/>
              </a:spcAft>
              <a:buNone/>
            </a:pPr>
            <a:r>
              <a:rPr lang="en-US" sz="2200" i="1">
                <a:solidFill>
                  <a:schemeClr val="dk1"/>
                </a:solidFill>
              </a:rPr>
              <a:t>– Faculty Member, Round 1 Interview</a:t>
            </a:r>
            <a:endParaRPr sz="2200" i="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1"/>
        <p:cNvGrpSpPr/>
        <p:nvPr/>
      </p:nvGrpSpPr>
      <p:grpSpPr>
        <a:xfrm>
          <a:off x="0" y="0"/>
          <a:ext cx="0" cy="0"/>
          <a:chOff x="0" y="0"/>
          <a:chExt cx="0" cy="0"/>
        </a:xfrm>
      </p:grpSpPr>
      <p:sp>
        <p:nvSpPr>
          <p:cNvPr id="252" name="Google Shape;252;g38636326e93_0_1"/>
          <p:cNvSpPr/>
          <p:nvPr/>
        </p:nvSpPr>
        <p:spPr>
          <a:xfrm>
            <a:off x="0" y="1"/>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3" name="Google Shape;253;g38636326e93_0_1"/>
          <p:cNvSpPr/>
          <p:nvPr/>
        </p:nvSpPr>
        <p:spPr>
          <a:xfrm>
            <a:off x="305" y="24384"/>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254" name="Google Shape;254;g38636326e93_0_1"/>
          <p:cNvGrpSpPr/>
          <p:nvPr/>
        </p:nvGrpSpPr>
        <p:grpSpPr>
          <a:xfrm>
            <a:off x="-21863" y="508838"/>
            <a:ext cx="5217958" cy="6239661"/>
            <a:chOff x="-19221" y="251144"/>
            <a:chExt cx="5217958" cy="6239661"/>
          </a:xfrm>
        </p:grpSpPr>
        <p:sp>
          <p:nvSpPr>
            <p:cNvPr id="255" name="Google Shape;255;g38636326e93_0_1"/>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6" name="Google Shape;256;g38636326e93_0_1"/>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7" name="Google Shape;257;g38636326e93_0_1"/>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8" name="Google Shape;258;g38636326e93_0_1"/>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59" name="Google Shape;259;g38636326e93_0_1"/>
          <p:cNvSpPr txBox="1">
            <a:spLocks noGrp="1"/>
          </p:cNvSpPr>
          <p:nvPr>
            <p:ph type="title"/>
          </p:nvPr>
        </p:nvSpPr>
        <p:spPr>
          <a:xfrm>
            <a:off x="640080" y="1243013"/>
            <a:ext cx="3855600" cy="4371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Early reactions and program planning process</a:t>
            </a:r>
            <a:endParaRPr b="1"/>
          </a:p>
        </p:txBody>
      </p:sp>
      <p:sp>
        <p:nvSpPr>
          <p:cNvPr id="260" name="Google Shape;260;g38636326e93_0_1"/>
          <p:cNvSpPr txBox="1">
            <a:spLocks noGrp="1"/>
          </p:cNvSpPr>
          <p:nvPr>
            <p:ph type="body" idx="1"/>
          </p:nvPr>
        </p:nvSpPr>
        <p:spPr>
          <a:xfrm>
            <a:off x="6172200" y="804672"/>
            <a:ext cx="5221200" cy="5230500"/>
          </a:xfrm>
          <a:prstGeom prst="rect">
            <a:avLst/>
          </a:prstGeom>
          <a:noFill/>
          <a:ln>
            <a:noFill/>
          </a:ln>
        </p:spPr>
        <p:txBody>
          <a:bodyPr spcFirstLastPara="1" wrap="square" lIns="91425" tIns="45700" rIns="91425" bIns="45700" anchor="ctr" anchorCtr="0">
            <a:noAutofit/>
          </a:bodyPr>
          <a:lstStyle/>
          <a:p>
            <a:pPr marL="457200" lvl="0" indent="-406400" algn="l" rtl="0">
              <a:spcBef>
                <a:spcPts val="0"/>
              </a:spcBef>
              <a:spcAft>
                <a:spcPts val="0"/>
              </a:spcAft>
              <a:buClr>
                <a:srgbClr val="595959"/>
              </a:buClr>
              <a:buSzPts val="2800"/>
              <a:buChar char="•"/>
            </a:pPr>
            <a:r>
              <a:rPr lang="en-US" sz="2200"/>
              <a:t>The length of the rule-making process had everyone, including programs and teacher candidates, in a kind of limbo.</a:t>
            </a:r>
            <a:endParaRPr sz="2200"/>
          </a:p>
          <a:p>
            <a:pPr marL="457200" lvl="0" indent="-406400" algn="l" rtl="0">
              <a:lnSpc>
                <a:spcPct val="90000"/>
              </a:lnSpc>
              <a:spcBef>
                <a:spcPts val="0"/>
              </a:spcBef>
              <a:spcAft>
                <a:spcPts val="0"/>
              </a:spcAft>
              <a:buClr>
                <a:srgbClr val="595959"/>
              </a:buClr>
              <a:buSzPts val="2800"/>
              <a:buChar char="•"/>
            </a:pPr>
            <a:r>
              <a:rPr lang="en-US" sz="2200"/>
              <a:t>The NJDOE was perceived as helpful through the entire process (legislative, rule-making and submission of plans)</a:t>
            </a:r>
            <a:endParaRPr sz="2200"/>
          </a:p>
          <a:p>
            <a:pPr marL="457200" lvl="0" indent="-406400" algn="l" rtl="0">
              <a:spcBef>
                <a:spcPts val="0"/>
              </a:spcBef>
              <a:spcAft>
                <a:spcPts val="0"/>
              </a:spcAft>
              <a:buClr>
                <a:srgbClr val="595959"/>
              </a:buClr>
              <a:buSzPts val="2800"/>
              <a:buChar char="•"/>
            </a:pPr>
            <a:r>
              <a:rPr lang="en-US" sz="2200"/>
              <a:t>Programs invested significant time in deciding or developing new assessment </a:t>
            </a:r>
            <a:r>
              <a:rPr lang="en-US" sz="22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models</a:t>
            </a:r>
            <a:r>
              <a:rPr lang="en-US" sz="2200"/>
              <a:t>—even when they used prior program elements.</a:t>
            </a:r>
            <a:endParaRPr sz="2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4"/>
        <p:cNvGrpSpPr/>
        <p:nvPr/>
      </p:nvGrpSpPr>
      <p:grpSpPr>
        <a:xfrm>
          <a:off x="0" y="0"/>
          <a:ext cx="0" cy="0"/>
          <a:chOff x="0" y="0"/>
          <a:chExt cx="0" cy="0"/>
        </a:xfrm>
      </p:grpSpPr>
      <p:sp>
        <p:nvSpPr>
          <p:cNvPr id="265" name="Google Shape;265;g38636326e93_0_15"/>
          <p:cNvSpPr/>
          <p:nvPr/>
        </p:nvSpPr>
        <p:spPr>
          <a:xfrm>
            <a:off x="0" y="1"/>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6" name="Google Shape;266;g38636326e93_0_15"/>
          <p:cNvSpPr/>
          <p:nvPr/>
        </p:nvSpPr>
        <p:spPr>
          <a:xfrm>
            <a:off x="305" y="24384"/>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267" name="Google Shape;267;g38636326e93_0_15"/>
          <p:cNvGrpSpPr/>
          <p:nvPr/>
        </p:nvGrpSpPr>
        <p:grpSpPr>
          <a:xfrm>
            <a:off x="-21863" y="508838"/>
            <a:ext cx="5217958" cy="6239661"/>
            <a:chOff x="-19221" y="251144"/>
            <a:chExt cx="5217958" cy="6239661"/>
          </a:xfrm>
        </p:grpSpPr>
        <p:sp>
          <p:nvSpPr>
            <p:cNvPr id="268" name="Google Shape;268;g38636326e93_0_15"/>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9" name="Google Shape;269;g38636326e93_0_15"/>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0" name="Google Shape;270;g38636326e93_0_15"/>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1" name="Google Shape;271;g38636326e93_0_15"/>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72" name="Google Shape;272;g38636326e93_0_15"/>
          <p:cNvSpPr txBox="1">
            <a:spLocks noGrp="1"/>
          </p:cNvSpPr>
          <p:nvPr>
            <p:ph type="title"/>
          </p:nvPr>
        </p:nvSpPr>
        <p:spPr>
          <a:xfrm>
            <a:off x="640080" y="1243013"/>
            <a:ext cx="3855600" cy="4371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Early reactions and program planning process</a:t>
            </a:r>
            <a:endParaRPr b="1"/>
          </a:p>
        </p:txBody>
      </p:sp>
      <p:sp>
        <p:nvSpPr>
          <p:cNvPr id="273" name="Google Shape;273;g38636326e93_0_15"/>
          <p:cNvSpPr txBox="1">
            <a:spLocks noGrp="1"/>
          </p:cNvSpPr>
          <p:nvPr>
            <p:ph type="body" idx="1"/>
          </p:nvPr>
        </p:nvSpPr>
        <p:spPr>
          <a:xfrm>
            <a:off x="6172200" y="410524"/>
            <a:ext cx="5115600" cy="3612900"/>
          </a:xfrm>
          <a:prstGeom prst="rect">
            <a:avLst/>
          </a:prstGeom>
          <a:noFill/>
          <a:ln>
            <a:noFill/>
          </a:ln>
        </p:spPr>
        <p:txBody>
          <a:bodyPr spcFirstLastPara="1" wrap="square" lIns="91425" tIns="45700" rIns="91425" bIns="45700" anchor="ctr" anchorCtr="0">
            <a:noAutofit/>
          </a:bodyPr>
          <a:lstStyle/>
          <a:p>
            <a:pPr marL="457200" lvl="0" indent="-368300" algn="l" rtl="0">
              <a:lnSpc>
                <a:spcPct val="90000"/>
              </a:lnSpc>
              <a:spcBef>
                <a:spcPts val="0"/>
              </a:spcBef>
              <a:spcAft>
                <a:spcPts val="0"/>
              </a:spcAft>
              <a:buClr>
                <a:srgbClr val="595959"/>
              </a:buClr>
              <a:buSzPts val="2200"/>
              <a:buChar char="●"/>
            </a:pPr>
            <a:r>
              <a:rPr lang="en-US" sz="2200">
                <a:solidFill>
                  <a:schemeClr val="dk2"/>
                </a:solidFill>
              </a:rPr>
              <a:t>The reduction in </a:t>
            </a:r>
            <a:r>
              <a:rPr lang="en-US" sz="2200"/>
              <a:t>s</a:t>
            </a:r>
            <a:r>
              <a:rPr lang="en-US" sz="2200">
                <a:solidFill>
                  <a:schemeClr val="dk2"/>
                </a:solidFill>
              </a:rPr>
              <a:t>tate oversight did not affect </a:t>
            </a:r>
            <a:r>
              <a:rPr lang="en-US" sz="2200"/>
              <a:t>program’s</a:t>
            </a:r>
            <a:r>
              <a:rPr lang="en-US" sz="2200">
                <a:solidFill>
                  <a:schemeClr val="dk2"/>
                </a:solidFill>
              </a:rPr>
              <a:t> commitment to ensuring teacher quality,</a:t>
            </a:r>
            <a:r>
              <a:rPr lang="en-US" sz="2200"/>
              <a:t> but burdens were unevenly distributed on EPPs.</a:t>
            </a:r>
            <a:endParaRPr sz="2200"/>
          </a:p>
        </p:txBody>
      </p:sp>
      <p:sp>
        <p:nvSpPr>
          <p:cNvPr id="274" name="Google Shape;274;g38636326e93_0_15"/>
          <p:cNvSpPr txBox="1"/>
          <p:nvPr/>
        </p:nvSpPr>
        <p:spPr>
          <a:xfrm>
            <a:off x="5540700" y="3284505"/>
            <a:ext cx="6651000" cy="144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650" i="1">
                <a:solidFill>
                  <a:schemeClr val="dk1"/>
                </a:solidFill>
              </a:rPr>
              <a:t>“Sometimes these policy changes don't take into consideration the burden that then is placed back. ... Like, the fact that we still need to have a performance assessment, but now, if we're charging the students for it, then ... higher ed is already really expensive. And so it's like, where do those hours come from? Who's gonna score it? How are we maintaining these systems? That places a further strain on the EPP itself, and, especially at a small place like [ours], we're talking about that workload being shared amongst a few people. And how do we stretch people to do more? I think sometimes there are unintended consequences to those pieces.”</a:t>
            </a:r>
            <a:endParaRPr sz="1650" i="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600" i="1">
                <a:solidFill>
                  <a:schemeClr val="dk1"/>
                </a:solidFill>
              </a:rPr>
              <a:t>– Interim Director, Round 1 Interview</a:t>
            </a:r>
            <a:endParaRPr sz="1600" i="1">
              <a:solidFill>
                <a:schemeClr val="dk1"/>
              </a:solidFill>
            </a:endParaRPr>
          </a:p>
          <a:p>
            <a:pPr marL="0" lvl="0" indent="0" algn="l" rtl="0">
              <a:spcBef>
                <a:spcPts val="0"/>
              </a:spcBef>
              <a:spcAft>
                <a:spcPts val="0"/>
              </a:spcAft>
              <a:buNone/>
            </a:pPr>
            <a:endParaRPr sz="30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sp>
        <p:nvSpPr>
          <p:cNvPr id="279" name="Google Shape;279;p21"/>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0" name="Google Shape;280;p21"/>
          <p:cNvSpPr/>
          <p:nvPr/>
        </p:nvSpPr>
        <p:spPr>
          <a:xfrm>
            <a:off x="305" y="-12192"/>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281" name="Google Shape;281;p21"/>
          <p:cNvGrpSpPr/>
          <p:nvPr/>
        </p:nvGrpSpPr>
        <p:grpSpPr>
          <a:xfrm>
            <a:off x="-21863" y="508838"/>
            <a:ext cx="5217958" cy="6239661"/>
            <a:chOff x="-19221" y="251144"/>
            <a:chExt cx="5217958" cy="6239661"/>
          </a:xfrm>
        </p:grpSpPr>
        <p:sp>
          <p:nvSpPr>
            <p:cNvPr id="282" name="Google Shape;282;p21"/>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3" name="Google Shape;283;p21"/>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4" name="Google Shape;284;p21"/>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5" name="Google Shape;285;p21"/>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86" name="Google Shape;286;p21"/>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None/>
            </a:pPr>
            <a:r>
              <a:rPr lang="en-US" sz="3600" b="1">
                <a:solidFill>
                  <a:schemeClr val="dk2"/>
                </a:solidFill>
              </a:rPr>
              <a:t>What do new assessments look like?</a:t>
            </a:r>
            <a:endParaRPr b="1"/>
          </a:p>
        </p:txBody>
      </p:sp>
      <p:sp>
        <p:nvSpPr>
          <p:cNvPr id="287" name="Google Shape;287;p21"/>
          <p:cNvSpPr txBox="1">
            <a:spLocks noGrp="1"/>
          </p:cNvSpPr>
          <p:nvPr>
            <p:ph type="body" idx="1"/>
          </p:nvPr>
        </p:nvSpPr>
        <p:spPr>
          <a:xfrm>
            <a:off x="5805100" y="1706285"/>
            <a:ext cx="6631500" cy="1947300"/>
          </a:xfrm>
          <a:prstGeom prst="rect">
            <a:avLst/>
          </a:prstGeom>
          <a:noFill/>
          <a:ln>
            <a:noFill/>
          </a:ln>
        </p:spPr>
        <p:txBody>
          <a:bodyPr spcFirstLastPara="1" wrap="square" lIns="91425" tIns="45700" rIns="91425" bIns="45700" anchor="ctr" anchorCtr="0">
            <a:noAutofit/>
          </a:bodyPr>
          <a:lstStyle/>
          <a:p>
            <a:pPr marL="342900" lvl="0" indent="-342900" algn="l" rtl="0">
              <a:lnSpc>
                <a:spcPct val="90000"/>
              </a:lnSpc>
              <a:spcBef>
                <a:spcPts val="0"/>
              </a:spcBef>
              <a:spcAft>
                <a:spcPts val="0"/>
              </a:spcAft>
              <a:buClr>
                <a:schemeClr val="dk2"/>
              </a:buClr>
              <a:buSzPts val="2880"/>
              <a:buFont typeface="Arial"/>
              <a:buChar char="•"/>
            </a:pPr>
            <a:r>
              <a:rPr lang="en-US"/>
              <a:t>Varied approaches </a:t>
            </a:r>
            <a:endParaRPr sz="2400"/>
          </a:p>
          <a:p>
            <a:pPr marL="0" lvl="0" indent="0" algn="l" rtl="0">
              <a:lnSpc>
                <a:spcPct val="90000"/>
              </a:lnSpc>
              <a:spcBef>
                <a:spcPts val="500"/>
              </a:spcBef>
              <a:spcAft>
                <a:spcPts val="0"/>
              </a:spcAft>
              <a:buNone/>
            </a:pPr>
            <a:endParaRPr/>
          </a:p>
          <a:p>
            <a:pPr marL="0" lvl="0" indent="0" algn="l" rtl="0">
              <a:lnSpc>
                <a:spcPct val="90000"/>
              </a:lnSpc>
              <a:spcBef>
                <a:spcPts val="500"/>
              </a:spcBef>
              <a:spcAft>
                <a:spcPts val="0"/>
              </a:spcAft>
              <a:buNone/>
            </a:pPr>
            <a:endParaRPr/>
          </a:p>
          <a:p>
            <a:pPr marL="0" lvl="0" indent="0" algn="l" rtl="0">
              <a:lnSpc>
                <a:spcPct val="90000"/>
              </a:lnSpc>
              <a:spcBef>
                <a:spcPts val="500"/>
              </a:spcBef>
              <a:spcAft>
                <a:spcPts val="0"/>
              </a:spcAft>
              <a:buNone/>
            </a:pPr>
            <a:endParaRPr/>
          </a:p>
          <a:p>
            <a:pPr marL="914400" lvl="0" indent="0" algn="l" rtl="0">
              <a:spcBef>
                <a:spcPts val="500"/>
              </a:spcBef>
              <a:spcAft>
                <a:spcPts val="0"/>
              </a:spcAft>
              <a:buNone/>
            </a:pPr>
            <a:endParaRPr/>
          </a:p>
          <a:p>
            <a:pPr marL="0" lvl="0" indent="0" algn="l" rtl="0">
              <a:lnSpc>
                <a:spcPct val="90000"/>
              </a:lnSpc>
              <a:spcBef>
                <a:spcPts val="500"/>
              </a:spcBef>
              <a:spcAft>
                <a:spcPts val="0"/>
              </a:spcAft>
              <a:buNone/>
            </a:pPr>
            <a:endParaRPr/>
          </a:p>
          <a:p>
            <a:pPr marL="800100" lvl="1" indent="-160019" algn="l" rtl="0">
              <a:lnSpc>
                <a:spcPct val="90000"/>
              </a:lnSpc>
              <a:spcBef>
                <a:spcPts val="500"/>
              </a:spcBef>
              <a:spcAft>
                <a:spcPts val="0"/>
              </a:spcAft>
              <a:buClr>
                <a:schemeClr val="dk2"/>
              </a:buClr>
              <a:buSzPts val="2880"/>
              <a:buFont typeface="Arial"/>
              <a:buNone/>
            </a:pPr>
            <a:endParaRPr sz="2400"/>
          </a:p>
          <a:p>
            <a:pPr marL="685800" lvl="1" indent="-107950" algn="l" rtl="0">
              <a:lnSpc>
                <a:spcPct val="90000"/>
              </a:lnSpc>
              <a:spcBef>
                <a:spcPts val="500"/>
              </a:spcBef>
              <a:spcAft>
                <a:spcPts val="0"/>
              </a:spcAft>
              <a:buSzPts val="1900"/>
              <a:buNone/>
            </a:pPr>
            <a:endParaRPr/>
          </a:p>
          <a:p>
            <a:pPr marL="685800" lvl="1" indent="-107950" algn="l" rtl="0">
              <a:lnSpc>
                <a:spcPct val="90000"/>
              </a:lnSpc>
              <a:spcBef>
                <a:spcPts val="500"/>
              </a:spcBef>
              <a:spcAft>
                <a:spcPts val="0"/>
              </a:spcAft>
              <a:buClr>
                <a:schemeClr val="dk2"/>
              </a:buClr>
              <a:buSzPts val="1900"/>
              <a:buNone/>
            </a:pPr>
            <a:endParaRPr/>
          </a:p>
          <a:p>
            <a:pPr marL="685800" lvl="1" indent="-107950" algn="l" rtl="0">
              <a:lnSpc>
                <a:spcPct val="90000"/>
              </a:lnSpc>
              <a:spcBef>
                <a:spcPts val="500"/>
              </a:spcBef>
              <a:spcAft>
                <a:spcPts val="0"/>
              </a:spcAft>
              <a:buSzPts val="1900"/>
              <a:buNone/>
            </a:pPr>
            <a:endParaRPr/>
          </a:p>
        </p:txBody>
      </p:sp>
      <p:sp>
        <p:nvSpPr>
          <p:cNvPr id="288" name="Google Shape;288;p21"/>
          <p:cNvSpPr txBox="1"/>
          <p:nvPr/>
        </p:nvSpPr>
        <p:spPr>
          <a:xfrm>
            <a:off x="5878250" y="1427092"/>
            <a:ext cx="5860200" cy="1662300"/>
          </a:xfrm>
          <a:prstGeom prst="rect">
            <a:avLst/>
          </a:prstGeom>
          <a:gradFill>
            <a:gsLst>
              <a:gs pos="0">
                <a:srgbClr val="FFFFFF">
                  <a:alpha val="9411"/>
                </a:srgbClr>
              </a:gs>
              <a:gs pos="2000">
                <a:srgbClr val="FFFFFF">
                  <a:alpha val="9411"/>
                </a:srgbClr>
              </a:gs>
              <a:gs pos="54000">
                <a:srgbClr val="4EA72E">
                  <a:alpha val="9411"/>
                </a:srgbClr>
              </a:gs>
              <a:gs pos="100000">
                <a:srgbClr val="FFFFFF">
                  <a:alpha val="9411"/>
                </a:srgbClr>
              </a:gs>
            </a:gsLst>
            <a:lin ang="12001174" scaled="0"/>
          </a:gradFill>
          <a:ln w="9525" cap="flat" cmpd="sng">
            <a:solidFill>
              <a:srgbClr val="E76C2B"/>
            </a:solidFill>
            <a:prstDash val="solid"/>
            <a:round/>
            <a:headEnd type="none" w="sm" len="sm"/>
            <a:tailEnd type="none" w="sm" len="sm"/>
          </a:ln>
        </p:spPr>
        <p:txBody>
          <a:bodyPr spcFirstLastPara="1" wrap="square" lIns="91425" tIns="45700" rIns="91425" bIns="45700" anchor="ctr" anchorCtr="0">
            <a:spAutoFit/>
          </a:bodyPr>
          <a:lstStyle/>
          <a:p>
            <a:pPr marL="285750" marR="0" lvl="0" indent="-27940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Observations + Annotated Unit Plan</a:t>
            </a:r>
            <a:endParaRPr sz="1300" b="0" i="0" u="none" strike="noStrike" cap="none">
              <a:solidFill>
                <a:srgbClr val="000000"/>
              </a:solidFill>
              <a:latin typeface="Arial"/>
              <a:ea typeface="Arial"/>
              <a:cs typeface="Arial"/>
              <a:sym typeface="Arial"/>
            </a:endParaRPr>
          </a:p>
          <a:p>
            <a:pPr marL="285750" marR="0" lvl="0" indent="-27940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Observations + Portfolio</a:t>
            </a:r>
            <a:endParaRPr sz="1300" b="0" i="0" u="none" strike="noStrike" cap="none">
              <a:solidFill>
                <a:srgbClr val="000000"/>
              </a:solidFill>
              <a:latin typeface="Arial"/>
              <a:ea typeface="Arial"/>
              <a:cs typeface="Arial"/>
              <a:sym typeface="Arial"/>
            </a:endParaRPr>
          </a:p>
          <a:p>
            <a:pPr marL="285750" marR="0" lvl="0" indent="-27940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Observations + Dispositions Assessment</a:t>
            </a:r>
            <a:endParaRPr sz="1300" b="0" i="0" u="none" strike="noStrike" cap="none">
              <a:solidFill>
                <a:srgbClr val="000000"/>
              </a:solidFill>
              <a:latin typeface="Arial"/>
              <a:ea typeface="Arial"/>
              <a:cs typeface="Arial"/>
              <a:sym typeface="Arial"/>
            </a:endParaRPr>
          </a:p>
          <a:p>
            <a:pPr marL="285750" marR="0" lvl="0" indent="-27940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Observations + Student Reflection + Artifacts</a:t>
            </a:r>
            <a:endParaRPr sz="1300" b="0" i="0" u="none" strike="noStrike" cap="none">
              <a:solidFill>
                <a:srgbClr val="000000"/>
              </a:solidFill>
              <a:latin typeface="Arial"/>
              <a:ea typeface="Arial"/>
              <a:cs typeface="Arial"/>
              <a:sym typeface="Arial"/>
            </a:endParaRPr>
          </a:p>
          <a:p>
            <a:pPr marL="285750" marR="0" lvl="0" indent="-27940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Observation + Video of instruction + Reflection</a:t>
            </a:r>
            <a:endParaRPr sz="1300" b="0" i="0" u="none" strike="noStrike" cap="none">
              <a:solidFill>
                <a:srgbClr val="000000"/>
              </a:solidFill>
              <a:latin typeface="Arial"/>
              <a:ea typeface="Arial"/>
              <a:cs typeface="Arial"/>
              <a:sym typeface="Arial"/>
            </a:endParaRPr>
          </a:p>
          <a:p>
            <a:pPr marL="285750" marR="0" lvl="0" indent="-279400" algn="l" rtl="0">
              <a:lnSpc>
                <a:spcPct val="100000"/>
              </a:lnSpc>
              <a:spcBef>
                <a:spcPts val="0"/>
              </a:spcBef>
              <a:spcAft>
                <a:spcPts val="0"/>
              </a:spcAft>
              <a:buClr>
                <a:srgbClr val="000000"/>
              </a:buClr>
              <a:buSzPts val="1700"/>
              <a:buFont typeface="Noto Sans Symbols"/>
              <a:buChar char="⮚"/>
            </a:pPr>
            <a:r>
              <a:rPr lang="en-US" sz="1700" b="1" i="0" u="none" strike="noStrike" cap="none">
                <a:solidFill>
                  <a:srgbClr val="000000"/>
                </a:solidFill>
                <a:latin typeface="Arial"/>
                <a:ea typeface="Arial"/>
                <a:cs typeface="Arial"/>
                <a:sym typeface="Arial"/>
              </a:rPr>
              <a:t>Video of instruction + Reflection</a:t>
            </a:r>
            <a:endParaRPr sz="1300" b="0" i="0" u="none" strike="noStrike" cap="none">
              <a:solidFill>
                <a:schemeClr val="dk1"/>
              </a:solidFill>
              <a:latin typeface="Arial"/>
              <a:ea typeface="Arial"/>
              <a:cs typeface="Arial"/>
              <a:sym typeface="Arial"/>
            </a:endParaRPr>
          </a:p>
        </p:txBody>
      </p:sp>
      <p:sp>
        <p:nvSpPr>
          <p:cNvPr id="289" name="Google Shape;289;p21"/>
          <p:cNvSpPr txBox="1"/>
          <p:nvPr/>
        </p:nvSpPr>
        <p:spPr>
          <a:xfrm>
            <a:off x="4835908" y="3324136"/>
            <a:ext cx="7060200" cy="1764000"/>
          </a:xfrm>
          <a:prstGeom prst="rect">
            <a:avLst/>
          </a:prstGeom>
          <a:noFill/>
          <a:ln>
            <a:noFill/>
          </a:ln>
        </p:spPr>
        <p:txBody>
          <a:bodyPr spcFirstLastPara="1" wrap="square" lIns="91425" tIns="91425" rIns="91425" bIns="91425" anchor="t" anchorCtr="0">
            <a:noAutofit/>
          </a:bodyPr>
          <a:lstStyle/>
          <a:p>
            <a:pPr marL="914400" lvl="1" indent="-374650" algn="l" rtl="0">
              <a:lnSpc>
                <a:spcPct val="90000"/>
              </a:lnSpc>
              <a:spcBef>
                <a:spcPts val="500"/>
              </a:spcBef>
              <a:spcAft>
                <a:spcPts val="0"/>
              </a:spcAft>
              <a:buClr>
                <a:schemeClr val="dk2"/>
              </a:buClr>
              <a:buSzPts val="2300"/>
              <a:buChar char="•"/>
            </a:pPr>
            <a:r>
              <a:rPr lang="en-US" sz="2300">
                <a:solidFill>
                  <a:schemeClr val="dk2"/>
                </a:solidFill>
              </a:rPr>
              <a:t>Many went back to pre-existing focus on authentic tasks of teaching (lesson planning, instruction, assessment) that they had used prior or concurrently with the edPTA</a:t>
            </a:r>
            <a:endParaRPr sz="2300">
              <a:solidFill>
                <a:schemeClr val="dk2"/>
              </a:solidFill>
            </a:endParaRPr>
          </a:p>
          <a:p>
            <a:pPr marL="914400" lvl="0" indent="0" algn="l" rtl="0">
              <a:lnSpc>
                <a:spcPct val="90000"/>
              </a:lnSpc>
              <a:spcBef>
                <a:spcPts val="500"/>
              </a:spcBef>
              <a:spcAft>
                <a:spcPts val="0"/>
              </a:spcAft>
              <a:buNone/>
            </a:pPr>
            <a:endParaRPr sz="2300">
              <a:solidFill>
                <a:schemeClr val="dk2"/>
              </a:solidFill>
            </a:endParaRPr>
          </a:p>
          <a:p>
            <a:pPr marL="914400" lvl="1" indent="-374650" algn="l" rtl="0">
              <a:lnSpc>
                <a:spcPct val="90000"/>
              </a:lnSpc>
              <a:spcBef>
                <a:spcPts val="500"/>
              </a:spcBef>
              <a:spcAft>
                <a:spcPts val="0"/>
              </a:spcAft>
              <a:buClr>
                <a:schemeClr val="dk2"/>
              </a:buClr>
              <a:buSzPts val="2300"/>
              <a:buChar char="•"/>
            </a:pPr>
            <a:r>
              <a:rPr lang="en-US" sz="2300">
                <a:solidFill>
                  <a:schemeClr val="dk2"/>
                </a:solidFill>
              </a:rPr>
              <a:t>To differing extents, language and ideas from the edTPA still evident, albeit often transformed</a:t>
            </a:r>
            <a:endParaRPr sz="23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p:cNvGrpSpPr/>
        <p:nvPr/>
      </p:nvGrpSpPr>
      <p:grpSpPr>
        <a:xfrm>
          <a:off x="0" y="0"/>
          <a:ext cx="0" cy="0"/>
          <a:chOff x="0" y="0"/>
          <a:chExt cx="0" cy="0"/>
        </a:xfrm>
      </p:grpSpPr>
      <p:sp>
        <p:nvSpPr>
          <p:cNvPr id="294" name="Google Shape;294;p11"/>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5" name="Google Shape;295;p11"/>
          <p:cNvSpPr/>
          <p:nvPr/>
        </p:nvSpPr>
        <p:spPr>
          <a:xfrm>
            <a:off x="305" y="-12192"/>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296" name="Google Shape;296;p11"/>
          <p:cNvGrpSpPr/>
          <p:nvPr/>
        </p:nvGrpSpPr>
        <p:grpSpPr>
          <a:xfrm>
            <a:off x="-21863" y="508838"/>
            <a:ext cx="5217958" cy="6239661"/>
            <a:chOff x="-19221" y="251144"/>
            <a:chExt cx="5217958" cy="6239661"/>
          </a:xfrm>
        </p:grpSpPr>
        <p:sp>
          <p:nvSpPr>
            <p:cNvPr id="297" name="Google Shape;297;p11"/>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8" name="Google Shape;298;p11"/>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9" name="Google Shape;299;p11"/>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00" name="Google Shape;300;p11"/>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01" name="Google Shape;301;p11"/>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Significant changes in culminating performance assessment</a:t>
            </a:r>
            <a:endParaRPr b="1"/>
          </a:p>
        </p:txBody>
      </p:sp>
      <p:sp>
        <p:nvSpPr>
          <p:cNvPr id="302" name="Google Shape;302;p11"/>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Autofit/>
          </a:bodyPr>
          <a:lstStyle/>
          <a:p>
            <a:pPr marL="228600" lvl="0" indent="-228600" algn="l" rtl="0">
              <a:lnSpc>
                <a:spcPct val="90000"/>
              </a:lnSpc>
              <a:spcBef>
                <a:spcPts val="0"/>
              </a:spcBef>
              <a:spcAft>
                <a:spcPts val="0"/>
              </a:spcAft>
              <a:buClr>
                <a:schemeClr val="dk2"/>
              </a:buClr>
              <a:buSzPts val="1800"/>
              <a:buChar char="●"/>
            </a:pPr>
            <a:r>
              <a:rPr lang="en-US">
                <a:solidFill>
                  <a:schemeClr val="dk2"/>
                </a:solidFill>
                <a:latin typeface="Arial"/>
                <a:ea typeface="Arial"/>
                <a:cs typeface="Arial"/>
                <a:sym typeface="Arial"/>
              </a:rPr>
              <a:t>Drastic reduction in the amount of writing required – focus has shifted to observations and teaching artifacts</a:t>
            </a:r>
            <a:endParaRPr>
              <a:solidFill>
                <a:schemeClr val="dk2"/>
              </a:solidFill>
              <a:latin typeface="Arial"/>
              <a:ea typeface="Arial"/>
              <a:cs typeface="Arial"/>
              <a:sym typeface="Arial"/>
            </a:endParaRPr>
          </a:p>
          <a:p>
            <a:pPr marL="685800" lvl="1" indent="-209550" algn="l" rtl="0">
              <a:lnSpc>
                <a:spcPct val="90000"/>
              </a:lnSpc>
              <a:spcBef>
                <a:spcPts val="0"/>
              </a:spcBef>
              <a:spcAft>
                <a:spcPts val="0"/>
              </a:spcAft>
              <a:buSzPts val="1500"/>
              <a:buChar char="○"/>
            </a:pPr>
            <a:r>
              <a:rPr lang="en-US" sz="2400">
                <a:latin typeface="Arial"/>
                <a:ea typeface="Arial"/>
                <a:cs typeface="Arial"/>
                <a:sym typeface="Arial"/>
              </a:rPr>
              <a:t>Many programs are using</a:t>
            </a:r>
            <a:r>
              <a:rPr lang="en-US" sz="2400"/>
              <a:t> </a:t>
            </a:r>
            <a:r>
              <a:rPr lang="en-US" sz="2400">
                <a:latin typeface="Arial"/>
                <a:ea typeface="Arial"/>
                <a:cs typeface="Arial"/>
                <a:sym typeface="Arial"/>
              </a:rPr>
              <a:t>clinical observation ratings as one component (or even the sole component). </a:t>
            </a:r>
            <a:endParaRPr sz="2400">
              <a:latin typeface="Arial"/>
              <a:ea typeface="Arial"/>
              <a:cs typeface="Arial"/>
              <a:sym typeface="Arial"/>
            </a:endParaRPr>
          </a:p>
          <a:p>
            <a:pPr marL="228600" lvl="0" indent="-228600" algn="l" rtl="0">
              <a:lnSpc>
                <a:spcPct val="90000"/>
              </a:lnSpc>
              <a:spcBef>
                <a:spcPts val="1000"/>
              </a:spcBef>
              <a:spcAft>
                <a:spcPts val="0"/>
              </a:spcAft>
              <a:buClr>
                <a:schemeClr val="dk2"/>
              </a:buClr>
              <a:buSzPts val="1800"/>
              <a:buChar char="●"/>
            </a:pPr>
            <a:r>
              <a:rPr lang="en-US">
                <a:solidFill>
                  <a:schemeClr val="dk2"/>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Performance assessments are not stand-alone pass/fail events – they are information that contributes to an evaluation of students that draws on all available evidence</a:t>
            </a:r>
            <a:endParaRPr>
              <a:latin typeface="Arial"/>
              <a:ea typeface="Arial"/>
              <a:cs typeface="Arial"/>
              <a:sym typeface="Arial"/>
            </a:endParaRPr>
          </a:p>
          <a:p>
            <a:pPr marL="228600" lvl="0" indent="-228600" algn="l" rtl="0">
              <a:lnSpc>
                <a:spcPct val="90000"/>
              </a:lnSpc>
              <a:spcBef>
                <a:spcPts val="1000"/>
              </a:spcBef>
              <a:spcAft>
                <a:spcPts val="1600"/>
              </a:spcAft>
              <a:buClr>
                <a:schemeClr val="dk2"/>
              </a:buClr>
              <a:buSzPts val="1800"/>
              <a:buChar char="●"/>
            </a:pPr>
            <a:r>
              <a:rPr lang="en-US">
                <a:solidFill>
                  <a:schemeClr val="dk2"/>
                </a:solidFill>
                <a:latin typeface="Arial"/>
                <a:ea typeface="Arial"/>
                <a:cs typeface="Arial"/>
                <a:sym typeface="Arial"/>
              </a:rPr>
              <a:t>Programs support students throughout the assessment process</a:t>
            </a:r>
            <a:endParaRPr>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sp>
        <p:nvSpPr>
          <p:cNvPr id="307" name="Google Shape;307;p12"/>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08" name="Google Shape;308;p12"/>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309" name="Google Shape;309;p12"/>
          <p:cNvGrpSpPr/>
          <p:nvPr/>
        </p:nvGrpSpPr>
        <p:grpSpPr>
          <a:xfrm>
            <a:off x="-21863" y="508838"/>
            <a:ext cx="5217958" cy="6239661"/>
            <a:chOff x="-19221" y="251144"/>
            <a:chExt cx="5217958" cy="6239661"/>
          </a:xfrm>
        </p:grpSpPr>
        <p:sp>
          <p:nvSpPr>
            <p:cNvPr id="310" name="Google Shape;310;p12"/>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1" name="Google Shape;311;p12"/>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2" name="Google Shape;312;p12"/>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3" name="Google Shape;313;p12"/>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14" name="Google Shape;314;p12"/>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Implications of local assessments</a:t>
            </a:r>
            <a:endParaRPr b="1"/>
          </a:p>
        </p:txBody>
      </p:sp>
      <p:sp>
        <p:nvSpPr>
          <p:cNvPr id="315" name="Google Shape;315;p12"/>
          <p:cNvSpPr txBox="1">
            <a:spLocks noGrp="1"/>
          </p:cNvSpPr>
          <p:nvPr>
            <p:ph type="body" idx="1"/>
          </p:nvPr>
        </p:nvSpPr>
        <p:spPr>
          <a:xfrm>
            <a:off x="6172200" y="816250"/>
            <a:ext cx="5221200" cy="5816400"/>
          </a:xfrm>
          <a:prstGeom prst="rect">
            <a:avLst/>
          </a:prstGeom>
          <a:noFill/>
          <a:ln>
            <a:noFill/>
          </a:ln>
        </p:spPr>
        <p:txBody>
          <a:bodyPr spcFirstLastPara="1" wrap="square" lIns="91425" tIns="45700" rIns="91425" bIns="45700" anchor="ctr" anchorCtr="0">
            <a:normAutofit fontScale="92500" lnSpcReduction="20000"/>
          </a:bodyPr>
          <a:lstStyle/>
          <a:p>
            <a:pPr marL="317500" lvl="0" indent="-303784" algn="l" rtl="0">
              <a:lnSpc>
                <a:spcPct val="90000"/>
              </a:lnSpc>
              <a:spcBef>
                <a:spcPts val="0"/>
              </a:spcBef>
              <a:spcAft>
                <a:spcPts val="0"/>
              </a:spcAft>
              <a:buClr>
                <a:schemeClr val="dk2"/>
              </a:buClr>
              <a:buSzPct val="119999"/>
              <a:buFont typeface="Arial"/>
              <a:buChar char="•"/>
            </a:pPr>
            <a:r>
              <a:rPr lang="en-US">
                <a:solidFill>
                  <a:schemeClr val="dk2"/>
                </a:solidFill>
              </a:rPr>
              <a:t>Greater coherence between preparation and assessment – less perceived distortion by students and teacher educators</a:t>
            </a:r>
            <a:endParaRPr/>
          </a:p>
          <a:p>
            <a:pPr marL="317500" lvl="0" indent="-303784" algn="l" rtl="0">
              <a:lnSpc>
                <a:spcPct val="90000"/>
              </a:lnSpc>
              <a:spcBef>
                <a:spcPts val="1000"/>
              </a:spcBef>
              <a:spcAft>
                <a:spcPts val="0"/>
              </a:spcAft>
              <a:buClr>
                <a:schemeClr val="dk2"/>
              </a:buClr>
              <a:buSzPct val="119999"/>
              <a:buFont typeface="Arial"/>
              <a:buChar char="•"/>
            </a:pPr>
            <a:r>
              <a:rPr lang="en-US">
                <a:solidFill>
                  <a:schemeClr val="dk2"/>
                </a:solidFill>
              </a:rPr>
              <a:t>More integrated judgments of students that include the performance assessment</a:t>
            </a:r>
            <a:endParaRPr/>
          </a:p>
          <a:p>
            <a:pPr marL="317500" lvl="0" indent="-303784" algn="l" rtl="0">
              <a:lnSpc>
                <a:spcPct val="90000"/>
              </a:lnSpc>
              <a:spcBef>
                <a:spcPts val="1000"/>
              </a:spcBef>
              <a:spcAft>
                <a:spcPts val="0"/>
              </a:spcAft>
              <a:buClr>
                <a:schemeClr val="dk2"/>
              </a:buClr>
              <a:buSzPct val="119999"/>
              <a:buFont typeface="Arial"/>
              <a:buChar char="•"/>
            </a:pPr>
            <a:r>
              <a:rPr lang="en-US">
                <a:solidFill>
                  <a:schemeClr val="dk2"/>
                </a:solidFill>
              </a:rPr>
              <a:t>Less formal psychometric evidence</a:t>
            </a:r>
            <a:endParaRPr/>
          </a:p>
          <a:p>
            <a:pPr marL="317500" lvl="0" indent="-303784" algn="l" rtl="0">
              <a:lnSpc>
                <a:spcPct val="90000"/>
              </a:lnSpc>
              <a:spcBef>
                <a:spcPts val="1000"/>
              </a:spcBef>
              <a:spcAft>
                <a:spcPts val="0"/>
              </a:spcAft>
              <a:buClr>
                <a:schemeClr val="dk2"/>
              </a:buClr>
              <a:buSzPct val="119999"/>
              <a:buFont typeface="Arial"/>
              <a:buChar char="•"/>
            </a:pPr>
            <a:r>
              <a:rPr lang="en-US">
                <a:solidFill>
                  <a:schemeClr val="dk2"/>
                </a:solidFill>
              </a:rPr>
              <a:t>Absence of any external evaluation of candidate effectiveness</a:t>
            </a:r>
            <a:endParaRPr/>
          </a:p>
          <a:p>
            <a:pPr marL="228600" lvl="0" indent="-114300" algn="l" rtl="0">
              <a:lnSpc>
                <a:spcPct val="90000"/>
              </a:lnSpc>
              <a:spcBef>
                <a:spcPts val="1000"/>
              </a:spcBef>
              <a:spcAft>
                <a:spcPts val="0"/>
              </a:spcAft>
              <a:buClr>
                <a:schemeClr val="dk1"/>
              </a:buClr>
              <a:buSzPct val="81818"/>
              <a:buNone/>
            </a:pPr>
            <a:endParaRPr sz="2200"/>
          </a:p>
          <a:p>
            <a:pPr marL="228600" lvl="0" indent="-114300" algn="l" rtl="0">
              <a:lnSpc>
                <a:spcPct val="90000"/>
              </a:lnSpc>
              <a:spcBef>
                <a:spcPts val="1600"/>
              </a:spcBef>
              <a:spcAft>
                <a:spcPts val="0"/>
              </a:spcAft>
              <a:buClr>
                <a:schemeClr val="dk1"/>
              </a:buClr>
              <a:buSzPct val="81818"/>
              <a:buNone/>
            </a:pPr>
            <a:r>
              <a:rPr lang="en-US" sz="2200" i="1"/>
              <a:t>“We're already seeing ... students being more free and able to really dig into their clinical, rather than focusing all on their edTPA, so they're really able to engage in the classroom more freely, without the stress and the tears and really understand the classroom better.”</a:t>
            </a:r>
            <a:endParaRPr sz="2200" i="1"/>
          </a:p>
          <a:p>
            <a:pPr marL="228600" lvl="0" indent="-114300" algn="l" rtl="0">
              <a:lnSpc>
                <a:spcPct val="90000"/>
              </a:lnSpc>
              <a:spcBef>
                <a:spcPts val="1600"/>
              </a:spcBef>
              <a:spcAft>
                <a:spcPts val="1600"/>
              </a:spcAft>
              <a:buClr>
                <a:schemeClr val="dk1"/>
              </a:buClr>
              <a:buSzPct val="81818"/>
              <a:buNone/>
            </a:pPr>
            <a:r>
              <a:rPr lang="en-US" sz="2200" i="1"/>
              <a:t>-Director, Round 1 Interview</a:t>
            </a:r>
            <a:endParaRPr sz="2200" i="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9"/>
        <p:cNvGrpSpPr/>
        <p:nvPr/>
      </p:nvGrpSpPr>
      <p:grpSpPr>
        <a:xfrm>
          <a:off x="0" y="0"/>
          <a:ext cx="0" cy="0"/>
          <a:chOff x="0" y="0"/>
          <a:chExt cx="0" cy="0"/>
        </a:xfrm>
      </p:grpSpPr>
      <p:sp>
        <p:nvSpPr>
          <p:cNvPr id="320" name="Google Shape;320;g38638f36631_0_6"/>
          <p:cNvSpPr/>
          <p:nvPr/>
        </p:nvSpPr>
        <p:spPr>
          <a:xfrm>
            <a:off x="0" y="1"/>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1" name="Google Shape;321;g38638f36631_0_6"/>
          <p:cNvSpPr/>
          <p:nvPr/>
        </p:nvSpPr>
        <p:spPr>
          <a:xfrm>
            <a:off x="305" y="0"/>
            <a:ext cx="121917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322" name="Google Shape;322;g38638f36631_0_6"/>
          <p:cNvGrpSpPr/>
          <p:nvPr/>
        </p:nvGrpSpPr>
        <p:grpSpPr>
          <a:xfrm>
            <a:off x="-21863" y="508838"/>
            <a:ext cx="5217958" cy="6239661"/>
            <a:chOff x="-19221" y="251144"/>
            <a:chExt cx="5217958" cy="6239661"/>
          </a:xfrm>
        </p:grpSpPr>
        <p:sp>
          <p:nvSpPr>
            <p:cNvPr id="323" name="Google Shape;323;g38638f36631_0_6"/>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4" name="Google Shape;324;g38638f36631_0_6"/>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5" name="Google Shape;325;g38638f36631_0_6"/>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6" name="Google Shape;326;g38638f36631_0_6"/>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14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27" name="Google Shape;327;g38638f36631_0_6"/>
          <p:cNvSpPr txBox="1">
            <a:spLocks noGrp="1"/>
          </p:cNvSpPr>
          <p:nvPr>
            <p:ph type="title"/>
          </p:nvPr>
        </p:nvSpPr>
        <p:spPr>
          <a:xfrm>
            <a:off x="640080" y="1243013"/>
            <a:ext cx="3855600" cy="4371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Implications of local assessments</a:t>
            </a:r>
            <a:endParaRPr b="1"/>
          </a:p>
        </p:txBody>
      </p:sp>
      <p:sp>
        <p:nvSpPr>
          <p:cNvPr id="328" name="Google Shape;328;g38638f36631_0_6"/>
          <p:cNvSpPr txBox="1">
            <a:spLocks noGrp="1"/>
          </p:cNvSpPr>
          <p:nvPr>
            <p:ph type="body" idx="1"/>
          </p:nvPr>
        </p:nvSpPr>
        <p:spPr>
          <a:xfrm>
            <a:off x="6172200" y="274325"/>
            <a:ext cx="5221200" cy="6474300"/>
          </a:xfrm>
          <a:prstGeom prst="rect">
            <a:avLst/>
          </a:prstGeom>
          <a:noFill/>
          <a:ln>
            <a:noFill/>
          </a:ln>
        </p:spPr>
        <p:txBody>
          <a:bodyPr spcFirstLastPara="1" wrap="square" lIns="91425" tIns="45700" rIns="91425" bIns="45700" anchor="ctr" anchorCtr="0">
            <a:normAutofit/>
          </a:bodyPr>
          <a:lstStyle/>
          <a:p>
            <a:pPr marL="457200" lvl="0" indent="-374650" algn="l" rtl="0">
              <a:lnSpc>
                <a:spcPct val="90000"/>
              </a:lnSpc>
              <a:spcBef>
                <a:spcPts val="1000"/>
              </a:spcBef>
              <a:spcAft>
                <a:spcPts val="0"/>
              </a:spcAft>
              <a:buClr>
                <a:schemeClr val="dk2"/>
              </a:buClr>
              <a:buSzPts val="2300"/>
              <a:buChar char="●"/>
            </a:pPr>
            <a:r>
              <a:rPr lang="en-US" sz="2900">
                <a:solidFill>
                  <a:schemeClr val="dk2"/>
                </a:solidFill>
              </a:rPr>
              <a:t>Less cost to students</a:t>
            </a:r>
            <a:endParaRPr sz="2900"/>
          </a:p>
          <a:p>
            <a:pPr marL="457200" lvl="0" indent="-374650" algn="l" rtl="0">
              <a:lnSpc>
                <a:spcPct val="90000"/>
              </a:lnSpc>
              <a:spcBef>
                <a:spcPts val="0"/>
              </a:spcBef>
              <a:spcAft>
                <a:spcPts val="0"/>
              </a:spcAft>
              <a:buClr>
                <a:schemeClr val="dk2"/>
              </a:buClr>
              <a:buSzPts val="2300"/>
              <a:buChar char="●"/>
            </a:pPr>
            <a:r>
              <a:rPr lang="en-US" sz="2900"/>
              <a:t>G</a:t>
            </a:r>
            <a:r>
              <a:rPr lang="en-US" sz="2900">
                <a:solidFill>
                  <a:schemeClr val="dk2"/>
                </a:solidFill>
              </a:rPr>
              <a:t>reater demands on teacher education programs</a:t>
            </a:r>
            <a:endParaRPr sz="2900">
              <a:solidFill>
                <a:schemeClr val="dk2"/>
              </a:solidFill>
            </a:endParaRPr>
          </a:p>
          <a:p>
            <a:pPr marL="0" lvl="0" indent="0" algn="l" rtl="0">
              <a:lnSpc>
                <a:spcPct val="90000"/>
              </a:lnSpc>
              <a:spcBef>
                <a:spcPts val="1000"/>
              </a:spcBef>
              <a:spcAft>
                <a:spcPts val="0"/>
              </a:spcAft>
              <a:buNone/>
            </a:pPr>
            <a:endParaRPr sz="2900"/>
          </a:p>
          <a:p>
            <a:pPr marL="0" lvl="0" indent="0" algn="l" rtl="0">
              <a:spcBef>
                <a:spcPts val="1000"/>
              </a:spcBef>
              <a:spcAft>
                <a:spcPts val="0"/>
              </a:spcAft>
              <a:buNone/>
            </a:pPr>
            <a:r>
              <a:rPr lang="en-US" i="1"/>
              <a:t>“It absolutely removes a financial barrier to allow more students to not need to invest resources in paying for the edTPA. It also removes a time issue in terms of students not having to put so much effort or stress into completing the edTPA.”</a:t>
            </a:r>
            <a:endParaRPr i="1"/>
          </a:p>
          <a:p>
            <a:pPr marL="0" lvl="0" indent="0" algn="l" rtl="0">
              <a:spcBef>
                <a:spcPts val="1000"/>
              </a:spcBef>
              <a:spcAft>
                <a:spcPts val="0"/>
              </a:spcAft>
              <a:buNone/>
            </a:pPr>
            <a:r>
              <a:rPr lang="en-US" i="1"/>
              <a:t>Assistant Dean, Round 1 Interview</a:t>
            </a:r>
            <a:endParaRPr sz="2200" i="1">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2"/>
        <p:cNvGrpSpPr/>
        <p:nvPr/>
      </p:nvGrpSpPr>
      <p:grpSpPr>
        <a:xfrm>
          <a:off x="0" y="0"/>
          <a:ext cx="0" cy="0"/>
          <a:chOff x="0" y="0"/>
          <a:chExt cx="0" cy="0"/>
        </a:xfrm>
      </p:grpSpPr>
      <p:sp>
        <p:nvSpPr>
          <p:cNvPr id="333" name="Google Shape;333;p22"/>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4" name="Google Shape;334;p22"/>
          <p:cNvSpPr/>
          <p:nvPr/>
        </p:nvSpPr>
        <p:spPr>
          <a:xfrm>
            <a:off x="305" y="-12192"/>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335" name="Google Shape;335;p22"/>
          <p:cNvGrpSpPr/>
          <p:nvPr/>
        </p:nvGrpSpPr>
        <p:grpSpPr>
          <a:xfrm>
            <a:off x="-21863" y="508838"/>
            <a:ext cx="5217958" cy="6239661"/>
            <a:chOff x="-19221" y="251144"/>
            <a:chExt cx="5217958" cy="6239661"/>
          </a:xfrm>
        </p:grpSpPr>
        <p:sp>
          <p:nvSpPr>
            <p:cNvPr id="336" name="Google Shape;336;p22"/>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7" name="Google Shape;337;p22"/>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8" name="Google Shape;338;p22"/>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39" name="Google Shape;339;p22"/>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40" name="Google Shape;340;p22"/>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None/>
            </a:pPr>
            <a:r>
              <a:rPr lang="en-US" sz="3600" b="1">
                <a:solidFill>
                  <a:schemeClr val="dk2"/>
                </a:solidFill>
              </a:rPr>
              <a:t>What does accountability mean now?</a:t>
            </a:r>
            <a:endParaRPr b="1"/>
          </a:p>
        </p:txBody>
      </p:sp>
      <p:sp>
        <p:nvSpPr>
          <p:cNvPr id="341" name="Google Shape;341;p22"/>
          <p:cNvSpPr txBox="1">
            <a:spLocks noGrp="1"/>
          </p:cNvSpPr>
          <p:nvPr>
            <p:ph type="body" idx="1"/>
          </p:nvPr>
        </p:nvSpPr>
        <p:spPr>
          <a:xfrm>
            <a:off x="6172200" y="816247"/>
            <a:ext cx="5221224" cy="5230368"/>
          </a:xfrm>
          <a:prstGeom prst="rect">
            <a:avLst/>
          </a:prstGeom>
          <a:noFill/>
          <a:ln>
            <a:noFill/>
          </a:ln>
        </p:spPr>
        <p:txBody>
          <a:bodyPr spcFirstLastPara="1" wrap="square" lIns="91425" tIns="45700" rIns="91425" bIns="45700" anchor="ctr" anchorCtr="0">
            <a:normAutofit/>
          </a:bodyPr>
          <a:lstStyle/>
          <a:p>
            <a:pPr marL="342900" lvl="0" indent="-342900" algn="l" rtl="0">
              <a:lnSpc>
                <a:spcPct val="90000"/>
              </a:lnSpc>
              <a:spcBef>
                <a:spcPts val="0"/>
              </a:spcBef>
              <a:spcAft>
                <a:spcPts val="0"/>
              </a:spcAft>
              <a:buClr>
                <a:schemeClr val="dk2"/>
              </a:buClr>
              <a:buSzPts val="2880"/>
              <a:buFont typeface="Arial"/>
              <a:buChar char="•"/>
            </a:pPr>
            <a:r>
              <a:rPr lang="en-US"/>
              <a:t>Tests like the edTPA are not the only accountability mechanism in teacher education.  Others include:</a:t>
            </a:r>
            <a:endParaRPr/>
          </a:p>
          <a:p>
            <a:pPr marL="800100" lvl="1" indent="-342900" algn="l" rtl="0">
              <a:lnSpc>
                <a:spcPct val="90000"/>
              </a:lnSpc>
              <a:spcBef>
                <a:spcPts val="500"/>
              </a:spcBef>
              <a:spcAft>
                <a:spcPts val="0"/>
              </a:spcAft>
              <a:buClr>
                <a:schemeClr val="dk2"/>
              </a:buClr>
              <a:buSzPts val="2880"/>
              <a:buFont typeface="Courier New"/>
              <a:buChar char="o"/>
            </a:pPr>
            <a:r>
              <a:rPr lang="en-US" sz="2400"/>
              <a:t>Accreditation</a:t>
            </a:r>
            <a:endParaRPr/>
          </a:p>
          <a:p>
            <a:pPr marL="800100" lvl="1" indent="-342900" algn="l" rtl="0">
              <a:lnSpc>
                <a:spcPct val="90000"/>
              </a:lnSpc>
              <a:spcBef>
                <a:spcPts val="500"/>
              </a:spcBef>
              <a:spcAft>
                <a:spcPts val="0"/>
              </a:spcAft>
              <a:buClr>
                <a:schemeClr val="dk2"/>
              </a:buClr>
              <a:buSzPts val="2880"/>
              <a:buFont typeface="Courier New"/>
              <a:buChar char="o"/>
            </a:pPr>
            <a:r>
              <a:rPr lang="en-US" sz="2400"/>
              <a:t>Partner schools (student teaching, placement)</a:t>
            </a:r>
            <a:endParaRPr/>
          </a:p>
          <a:p>
            <a:pPr marL="800100" lvl="1" indent="-342900" algn="l" rtl="0">
              <a:lnSpc>
                <a:spcPct val="90000"/>
              </a:lnSpc>
              <a:spcBef>
                <a:spcPts val="500"/>
              </a:spcBef>
              <a:spcAft>
                <a:spcPts val="0"/>
              </a:spcAft>
              <a:buClr>
                <a:schemeClr val="dk2"/>
              </a:buClr>
              <a:buSzPts val="2880"/>
              <a:buFont typeface="Courier New"/>
              <a:buChar char="o"/>
            </a:pPr>
            <a:r>
              <a:rPr lang="en-US" sz="2400"/>
              <a:t>Professional organizations and informal networks</a:t>
            </a:r>
            <a:endParaRPr/>
          </a:p>
          <a:p>
            <a:pPr marL="800100" lvl="1" indent="-342900" algn="l" rtl="0">
              <a:lnSpc>
                <a:spcPct val="90000"/>
              </a:lnSpc>
              <a:spcBef>
                <a:spcPts val="500"/>
              </a:spcBef>
              <a:spcAft>
                <a:spcPts val="0"/>
              </a:spcAft>
              <a:buClr>
                <a:schemeClr val="dk2"/>
              </a:buClr>
              <a:buSzPts val="2880"/>
              <a:buFont typeface="Courier New"/>
              <a:buChar char="o"/>
            </a:pPr>
            <a:r>
              <a:rPr lang="en-US" sz="2400"/>
              <a:t>Market forces/choice/alternative pathways etc.</a:t>
            </a:r>
            <a:endParaRPr/>
          </a:p>
          <a:p>
            <a:pPr marL="228600" lvl="0" indent="-114300" algn="l" rtl="0">
              <a:lnSpc>
                <a:spcPct val="90000"/>
              </a:lnSpc>
              <a:spcBef>
                <a:spcPts val="2600"/>
              </a:spcBef>
              <a:spcAft>
                <a:spcPts val="1600"/>
              </a:spcAft>
              <a:buClr>
                <a:schemeClr val="dk1"/>
              </a:buClr>
              <a:buSzPts val="1800"/>
              <a:buNone/>
            </a:pPr>
            <a:endParaRPr sz="22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5"/>
        <p:cNvGrpSpPr/>
        <p:nvPr/>
      </p:nvGrpSpPr>
      <p:grpSpPr>
        <a:xfrm>
          <a:off x="0" y="0"/>
          <a:ext cx="0" cy="0"/>
          <a:chOff x="0" y="0"/>
          <a:chExt cx="0" cy="0"/>
        </a:xfrm>
      </p:grpSpPr>
      <p:sp>
        <p:nvSpPr>
          <p:cNvPr id="346" name="Google Shape;346;p23"/>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7" name="Google Shape;347;p23"/>
          <p:cNvSpPr/>
          <p:nvPr/>
        </p:nvSpPr>
        <p:spPr>
          <a:xfrm>
            <a:off x="305" y="-12192"/>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348" name="Google Shape;348;p23"/>
          <p:cNvGrpSpPr/>
          <p:nvPr/>
        </p:nvGrpSpPr>
        <p:grpSpPr>
          <a:xfrm>
            <a:off x="-21863" y="508838"/>
            <a:ext cx="5217958" cy="6239661"/>
            <a:chOff x="-19221" y="251144"/>
            <a:chExt cx="5217958" cy="6239661"/>
          </a:xfrm>
        </p:grpSpPr>
        <p:sp>
          <p:nvSpPr>
            <p:cNvPr id="349" name="Google Shape;349;p23"/>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0" name="Google Shape;350;p23"/>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1" name="Google Shape;351;p23"/>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2" name="Google Shape;352;p23"/>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53" name="Google Shape;353;p23"/>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None/>
            </a:pPr>
            <a:r>
              <a:rPr lang="en-US" sz="3600" b="1">
                <a:solidFill>
                  <a:schemeClr val="dk2"/>
                </a:solidFill>
              </a:rPr>
              <a:t>Implications for teacher shortage and diversity</a:t>
            </a:r>
            <a:endParaRPr b="1"/>
          </a:p>
        </p:txBody>
      </p:sp>
      <p:sp>
        <p:nvSpPr>
          <p:cNvPr id="354" name="Google Shape;354;p23"/>
          <p:cNvSpPr txBox="1">
            <a:spLocks noGrp="1"/>
          </p:cNvSpPr>
          <p:nvPr>
            <p:ph type="body" idx="1"/>
          </p:nvPr>
        </p:nvSpPr>
        <p:spPr>
          <a:xfrm>
            <a:off x="6172200" y="302975"/>
            <a:ext cx="5221200" cy="6445500"/>
          </a:xfrm>
          <a:prstGeom prst="rect">
            <a:avLst/>
          </a:prstGeom>
          <a:noFill/>
          <a:ln>
            <a:noFill/>
          </a:ln>
        </p:spPr>
        <p:txBody>
          <a:bodyPr spcFirstLastPara="1" wrap="square" lIns="91425" tIns="45700" rIns="91425" bIns="45700" anchor="ctr" anchorCtr="0">
            <a:normAutofit fontScale="77500" lnSpcReduction="20000"/>
          </a:bodyPr>
          <a:lstStyle/>
          <a:p>
            <a:pPr marL="342900" lvl="0" indent="-314451" algn="l" rtl="0">
              <a:lnSpc>
                <a:spcPct val="90000"/>
              </a:lnSpc>
              <a:spcBef>
                <a:spcPts val="0"/>
              </a:spcBef>
              <a:spcAft>
                <a:spcPts val="0"/>
              </a:spcAft>
              <a:buClr>
                <a:schemeClr val="dk2"/>
              </a:buClr>
              <a:buSzPct val="118058"/>
              <a:buFont typeface="Arial"/>
              <a:buChar char="•"/>
            </a:pPr>
            <a:r>
              <a:rPr lang="en-US" sz="2658"/>
              <a:t>While these factors were primary rationales during policy formation, we found little evidence that programs felt that the change in assessment policy would materially affect these issues</a:t>
            </a:r>
            <a:endParaRPr sz="2658"/>
          </a:p>
          <a:p>
            <a:pPr marL="342900" lvl="0" indent="-314451" algn="l" rtl="0">
              <a:lnSpc>
                <a:spcPct val="90000"/>
              </a:lnSpc>
              <a:spcBef>
                <a:spcPts val="1000"/>
              </a:spcBef>
              <a:spcAft>
                <a:spcPts val="0"/>
              </a:spcAft>
              <a:buClr>
                <a:schemeClr val="dk2"/>
              </a:buClr>
              <a:buSzPct val="118058"/>
              <a:buFont typeface="Arial"/>
              <a:buChar char="•"/>
            </a:pPr>
            <a:r>
              <a:rPr lang="en-US" sz="2658"/>
              <a:t>Other factors are much more significant than exit licensure test policy</a:t>
            </a:r>
            <a:endParaRPr sz="2658"/>
          </a:p>
          <a:p>
            <a:pPr marL="342900" lvl="0" indent="-314451" algn="l" rtl="0">
              <a:lnSpc>
                <a:spcPct val="90000"/>
              </a:lnSpc>
              <a:spcBef>
                <a:spcPts val="1000"/>
              </a:spcBef>
              <a:spcAft>
                <a:spcPts val="0"/>
              </a:spcAft>
              <a:buClr>
                <a:schemeClr val="dk2"/>
              </a:buClr>
              <a:buSzPct val="118058"/>
              <a:buFont typeface="Arial"/>
              <a:buChar char="•"/>
            </a:pPr>
            <a:r>
              <a:rPr lang="en-US" sz="2658"/>
              <a:t>To the extent that assessments are gatekeepers, it tends to be focused on entry into teacher education</a:t>
            </a:r>
            <a:endParaRPr sz="2658"/>
          </a:p>
          <a:p>
            <a:pPr marL="0" lvl="0" indent="0" algn="l" rtl="0">
              <a:lnSpc>
                <a:spcPct val="90000"/>
              </a:lnSpc>
              <a:spcBef>
                <a:spcPts val="1000"/>
              </a:spcBef>
              <a:spcAft>
                <a:spcPts val="0"/>
              </a:spcAft>
              <a:buNone/>
            </a:pPr>
            <a:endParaRPr/>
          </a:p>
          <a:p>
            <a:pPr marL="0" lvl="0" indent="0" algn="l" rtl="0">
              <a:spcBef>
                <a:spcPts val="1000"/>
              </a:spcBef>
              <a:spcAft>
                <a:spcPts val="0"/>
              </a:spcAft>
              <a:buClr>
                <a:schemeClr val="dk1"/>
              </a:buClr>
              <a:buSzPct val="45833"/>
              <a:buFont typeface="Arial"/>
              <a:buNone/>
            </a:pPr>
            <a:r>
              <a:rPr lang="en-US" i="1"/>
              <a:t>“I did not see that as a barrier. ... I think the reason why we have a teacher shortage is not because of edTPA or some sort of capstone. Is it a barrier in terms of money and in terms of the timing being during student teaching, that it's taking away perhaps from their planning during student teaching? But I don't see that as a recruitment block. I don't think that there are students who are 17 years old, trying to figure out their major, and they want to be teachers, but they hear that there's a capstone, so never mind, I'm gonna pick another major. I don't think that that's the concern.”</a:t>
            </a:r>
            <a:endParaRPr i="1"/>
          </a:p>
          <a:p>
            <a:pPr marL="0" lvl="0" indent="0" algn="l" rtl="0">
              <a:lnSpc>
                <a:spcPct val="90000"/>
              </a:lnSpc>
              <a:spcBef>
                <a:spcPts val="1000"/>
              </a:spcBef>
              <a:spcAft>
                <a:spcPts val="0"/>
              </a:spcAft>
              <a:buNone/>
            </a:pPr>
            <a:r>
              <a:rPr lang="en-US" i="1"/>
              <a:t>-Faculty Member, Round 1 Interview</a:t>
            </a:r>
            <a:endParaRPr sz="2200" i="1">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8"/>
        <p:cNvGrpSpPr/>
        <p:nvPr/>
      </p:nvGrpSpPr>
      <p:grpSpPr>
        <a:xfrm>
          <a:off x="0" y="0"/>
          <a:ext cx="0" cy="0"/>
          <a:chOff x="0" y="0"/>
          <a:chExt cx="0" cy="0"/>
        </a:xfrm>
      </p:grpSpPr>
      <p:sp>
        <p:nvSpPr>
          <p:cNvPr id="359" name="Google Shape;359;p16"/>
          <p:cNvSpPr/>
          <p:nvPr/>
        </p:nvSpPr>
        <p:spPr>
          <a:xfrm>
            <a:off x="0" y="1"/>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0" name="Google Shape;360;p16"/>
          <p:cNvSpPr/>
          <p:nvPr/>
        </p:nvSpPr>
        <p:spPr>
          <a:xfrm>
            <a:off x="-1072591" y="-24384"/>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grpSp>
        <p:nvGrpSpPr>
          <p:cNvPr id="361" name="Google Shape;361;p16"/>
          <p:cNvGrpSpPr/>
          <p:nvPr/>
        </p:nvGrpSpPr>
        <p:grpSpPr>
          <a:xfrm>
            <a:off x="-21863" y="508838"/>
            <a:ext cx="5217958" cy="6239661"/>
            <a:chOff x="-19221" y="251144"/>
            <a:chExt cx="5217958" cy="6239661"/>
          </a:xfrm>
        </p:grpSpPr>
        <p:sp>
          <p:nvSpPr>
            <p:cNvPr id="362" name="Google Shape;362;p16"/>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3" name="Google Shape;363;p16"/>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4" name="Google Shape;364;p16"/>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5" name="Google Shape;365;p16"/>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411"/>
                  </a:srgbClr>
                </a:gs>
                <a:gs pos="2000">
                  <a:srgbClr val="FFFFFF">
                    <a:alpha val="9411"/>
                  </a:srgbClr>
                </a:gs>
                <a:gs pos="16000">
                  <a:srgbClr val="4EA72E">
                    <a:alpha val="9411"/>
                  </a:srgbClr>
                </a:gs>
                <a:gs pos="85000">
                  <a:srgbClr val="156082">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66" name="Google Shape;366;p16"/>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Play"/>
              <a:buNone/>
            </a:pPr>
            <a:r>
              <a:rPr lang="en-US" sz="3600" b="1">
                <a:solidFill>
                  <a:schemeClr val="dk2"/>
                </a:solidFill>
              </a:rPr>
              <a:t>Final thoughts</a:t>
            </a:r>
            <a:endParaRPr b="1"/>
          </a:p>
        </p:txBody>
      </p:sp>
      <p:sp>
        <p:nvSpPr>
          <p:cNvPr id="367" name="Google Shape;367;p16"/>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Autofit/>
          </a:bodyPr>
          <a:lstStyle/>
          <a:p>
            <a:pPr marL="342900" lvl="0" indent="-342900" algn="l" rtl="0">
              <a:lnSpc>
                <a:spcPct val="90000"/>
              </a:lnSpc>
              <a:spcBef>
                <a:spcPts val="0"/>
              </a:spcBef>
              <a:spcAft>
                <a:spcPts val="0"/>
              </a:spcAft>
              <a:buClr>
                <a:schemeClr val="dk2"/>
              </a:buClr>
              <a:buSzPts val="2880"/>
              <a:buFont typeface="Arial"/>
              <a:buChar char="•"/>
            </a:pPr>
            <a:r>
              <a:rPr lang="en-US">
                <a:solidFill>
                  <a:schemeClr val="dk2"/>
                </a:solidFill>
              </a:rPr>
              <a:t>Licensure assessment practices are but one issue in the teacher education landscape</a:t>
            </a:r>
            <a:endParaRPr/>
          </a:p>
          <a:p>
            <a:pPr marL="342900" lvl="0" indent="-342900" algn="l" rtl="0">
              <a:lnSpc>
                <a:spcPct val="90000"/>
              </a:lnSpc>
              <a:spcBef>
                <a:spcPts val="1000"/>
              </a:spcBef>
              <a:spcAft>
                <a:spcPts val="0"/>
              </a:spcAft>
              <a:buClr>
                <a:schemeClr val="dk2"/>
              </a:buClr>
              <a:buSzPts val="2880"/>
              <a:buFont typeface="Arial"/>
              <a:buChar char="•"/>
            </a:pPr>
            <a:r>
              <a:rPr lang="en-US">
                <a:solidFill>
                  <a:schemeClr val="dk2"/>
                </a:solidFill>
              </a:rPr>
              <a:t>The policy change has significantly reduced the amount of attention given to the demands of an externally controlled, highly demanding, and negatively perceived assessment</a:t>
            </a:r>
            <a:endParaRPr/>
          </a:p>
          <a:p>
            <a:pPr marL="342900" lvl="0" indent="-342900" algn="l" rtl="0">
              <a:lnSpc>
                <a:spcPct val="90000"/>
              </a:lnSpc>
              <a:spcBef>
                <a:spcPts val="1000"/>
              </a:spcBef>
              <a:spcAft>
                <a:spcPts val="1600"/>
              </a:spcAft>
              <a:buClr>
                <a:schemeClr val="dk2"/>
              </a:buClr>
              <a:buSzPts val="2880"/>
              <a:buFont typeface="Arial"/>
              <a:buChar char="•"/>
            </a:pPr>
            <a:r>
              <a:rPr lang="en-US">
                <a:solidFill>
                  <a:schemeClr val="dk2"/>
                </a:solidFill>
              </a:rPr>
              <a:t>The ultimate impact on teacher education programs, candidates and the students they serve will have to be evaluated over the next several years, a period in which the entire educational landscape is rapidly changing.</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5275</Words>
  <Application>Microsoft Office PowerPoint</Application>
  <PresentationFormat>Widescreen</PresentationFormat>
  <Paragraphs>290</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Noto Sans Symbols</vt:lpstr>
      <vt:lpstr>Roboto</vt:lpstr>
      <vt:lpstr>Courier New</vt:lpstr>
      <vt:lpstr>Play</vt:lpstr>
      <vt:lpstr>Arial</vt:lpstr>
      <vt:lpstr>Simple Light</vt:lpstr>
      <vt:lpstr>Policy in Practice: Teacher Education Programs &amp; edTPA Policy Changes in New Jersey</vt:lpstr>
      <vt:lpstr>The fascinating story of edTPA, New Jersey, and teacher education</vt:lpstr>
      <vt:lpstr>Who are we and how did we get here?</vt:lpstr>
      <vt:lpstr>Where did the edTPA come from?</vt:lpstr>
      <vt:lpstr>The Structure of the edTPA</vt:lpstr>
      <vt:lpstr>New Jersey adopts the edTPA in 2016</vt:lpstr>
      <vt:lpstr>Persistent concerns</vt:lpstr>
      <vt:lpstr>Requirement reversed in 2022</vt:lpstr>
      <vt:lpstr>Changes in Teacher Certification Assessment in NJ</vt:lpstr>
      <vt:lpstr>An opportunity to study policy as it takes shape</vt:lpstr>
      <vt:lpstr>Research foci</vt:lpstr>
      <vt:lpstr>Data and methods</vt:lpstr>
      <vt:lpstr>Early reactions and program planning process</vt:lpstr>
      <vt:lpstr>Early reactions and program planning process</vt:lpstr>
      <vt:lpstr>Early reactions and program planning process</vt:lpstr>
      <vt:lpstr>What do new assessments look like?</vt:lpstr>
      <vt:lpstr>Significant changes in culminating performance assessment</vt:lpstr>
      <vt:lpstr>Implications of local assessments</vt:lpstr>
      <vt:lpstr>Implications of local assessments</vt:lpstr>
      <vt:lpstr>What does accountability mean now?</vt:lpstr>
      <vt:lpstr>Implications for teacher shortage and diversity</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Drew Gitomer</dc:creator>
  <cp:lastModifiedBy>Megan McCue</cp:lastModifiedBy>
  <cp:revision>2</cp:revision>
  <dcterms:created xsi:type="dcterms:W3CDTF">2025-10-09T00:00:40Z</dcterms:created>
  <dcterms:modified xsi:type="dcterms:W3CDTF">2025-10-23T18:12:10Z</dcterms:modified>
</cp:coreProperties>
</file>